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7" r:id="rId4"/>
    <p:sldId id="258" r:id="rId5"/>
    <p:sldId id="259" r:id="rId6"/>
    <p:sldId id="260" r:id="rId7"/>
    <p:sldId id="261" r:id="rId8"/>
    <p:sldId id="284" r:id="rId9"/>
    <p:sldId id="262" r:id="rId10"/>
    <p:sldId id="270" r:id="rId11"/>
    <p:sldId id="271" r:id="rId12"/>
    <p:sldId id="287" r:id="rId13"/>
    <p:sldId id="278" r:id="rId14"/>
    <p:sldId id="282" r:id="rId15"/>
    <p:sldId id="286" r:id="rId16"/>
    <p:sldId id="293" r:id="rId17"/>
    <p:sldId id="302" r:id="rId18"/>
    <p:sldId id="285" r:id="rId19"/>
    <p:sldId id="292" r:id="rId20"/>
    <p:sldId id="304" r:id="rId21"/>
    <p:sldId id="305" r:id="rId22"/>
    <p:sldId id="288" r:id="rId23"/>
    <p:sldId id="294" r:id="rId24"/>
    <p:sldId id="289" r:id="rId25"/>
    <p:sldId id="295" r:id="rId26"/>
    <p:sldId id="301" r:id="rId27"/>
    <p:sldId id="291" r:id="rId28"/>
    <p:sldId id="300" r:id="rId29"/>
    <p:sldId id="296" r:id="rId30"/>
    <p:sldId id="298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1526"/>
    <a:srgbClr val="A6192E"/>
    <a:srgbClr val="F8CBAD"/>
    <a:srgbClr val="DAE3F3"/>
    <a:srgbClr val="184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>
        <p:scale>
          <a:sx n="79" d="100"/>
          <a:sy n="79" d="100"/>
        </p:scale>
        <p:origin x="84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A3E25-1E9C-4654-85C4-87B8E4554E11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FCDF6-701F-4A64-AAEE-9707B416F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82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11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67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96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09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98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97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62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07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79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32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20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31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13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89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48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48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23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92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99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4295-13D5-80DE-7F70-0D5030954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0DAAB4-AE1B-6738-D90D-D01BB492C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5BF0A-045D-924E-0BDA-EAA7E055C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A631-7164-4EC8-B5F1-7AA3D52358AA}" type="datetime1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00A2C-6073-999E-8F5A-6A6F28298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4F892-D03C-590B-9D57-264CD06A2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4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1B7C-111B-80C4-71E6-5A63D7BE2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F695A-9503-E89D-B3B0-FFE591ED3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3AA48-0A93-B9BC-BEC7-FDF940A4B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69F8-313F-48C4-B682-6D283738F038}" type="datetime1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B3308-911D-E53F-BDD8-B88D8312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D3BE4-38AF-BE70-EBBC-7DD34FC3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93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F56454-5421-F8A0-8CBE-0ED2D8B0D3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97A3B-32AC-1EC8-9849-237E35890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DA4B0-4AF4-581F-5A16-F0B19CF24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4F3FF-6011-4401-AB9F-F23B85EFB7C9}" type="datetime1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EBF43-5223-82B9-9BE8-13C0A4641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4F0CB-EB7B-8672-3751-4BFF106D2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5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326F8-581B-1579-A7E4-314599A5A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A389-5053-41BE-B129-94BA80469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60C63-F243-900D-04AE-A16FCEC7C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09078-4960-4AE4-8B69-EA284A5729E6}" type="datetime1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FA61E-3E86-E827-A421-3019987DF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AABEA-A56B-3A99-5A4E-FC24B7FC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0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66E61-AEE3-68AF-C028-9F14D103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70D61-8C57-743C-9255-5A8C4B56F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55D1C-AFCD-0D16-4361-B906A5024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4EFC-DEB8-45F3-9F91-962A9620AC3D}" type="datetime1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54A94-A62C-2921-F8F8-0B931A125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B23C7-782C-77C5-1687-2946A198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0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7636F-8225-0F43-B466-12F5A24D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BD5B3-202E-CBB9-8B7C-8DDDEC7CA0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0B81C-D066-2127-F511-A1B9AEC34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CB16A-9CF2-E204-54D4-380F4E65A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12A7-DE4B-45D4-91F8-22354B995D5D}" type="datetime1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3A59E-5A0C-B5D8-248F-5F8DA245F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744B-0E1C-8FBD-C247-BEB3FC8B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40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2CA5-D176-FCEE-790B-B20DFBFD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D7B3F-3744-6AEF-75FB-3D410A7CB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A27D1-1B26-C048-DBF1-47A325EDD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A9672A-FC93-38A7-9403-8E686CC50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5E8E7-BAC7-B752-0060-CE10E3C5D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B73529-43CE-1C91-D9E7-493DFFFE6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1884-C79E-4BBA-BA4D-51B27C10D660}" type="datetime1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A91983-14A9-BEAF-D782-3BC46CD13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AA021A-2D76-1661-B79F-8A7BAFEE5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95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3FED-E1E6-07FA-DC7E-9DAC2A13E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D74FC7-AD90-BC3E-DD6F-357EB67B3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8D2F4-8B6E-4AC8-8BC6-7A4AEFA18CFF}" type="datetime1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167E9-A9A4-FDBF-2960-990AC82A5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C9366-B87E-AB27-ED3B-176B014B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37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86AA1C-5DA3-0D6F-0020-4E0047D6C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B2608-49E7-46C5-954A-DF8DB0B04A87}" type="datetime1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946790-207D-A768-E953-0DBCFCE29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1232D-F051-0D25-1E98-1E2343F3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74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8248C-4E6B-B8A8-9B2C-12CA086C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E855-BA06-8EE8-1F06-699496497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1D9AC-1EC3-225A-8CC7-706A20961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22DAC-28AF-555F-1C0F-340200FD5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5140F-2C29-481C-8DEA-80AE9031021C}" type="datetime1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447E5-15CE-1107-F12C-A24310C0F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09E4C-41A8-24FC-1AD9-2BCC4EF97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84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BDFC-1C08-87BA-6792-4D8989349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83AFB0-3455-2DB5-DCEC-D63C0D79C5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909FA-6058-3365-83B6-2D28A9779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189D4-FFB0-BEC9-9683-C58340EE5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8C0E5-E62A-405D-B1BF-5392081D643E}" type="datetime1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F8176-2AAF-CAF2-F0A6-64AE4C3D2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BD806-5160-0B2F-864F-E6C7CA526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04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5BD19D-0354-F80C-DE0E-C8A7E1125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7FDE2-E958-8F2A-E3ED-44445F0F1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7BAA6-FA1D-304C-D585-E6FD75301F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C512-9DB7-41C2-9892-2C87C0A74354}" type="datetime1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99C1C-C1DF-1FFC-6DF5-64136FDAD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86FE1-295F-7E73-9A23-6914AAA1E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4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oogle.github.io/mediapipe/solutions/face_detection.html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mediapipe/solutions/face_mesh.html" TargetMode="External"/><Relationship Id="rId2" Type="http://schemas.openxmlformats.org/officeDocument/2006/relationships/hyperlink" Target="https://arxiv.org/pdf/1801.09242.pd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mediapipe/solutions/face_mesh.html#face-detection-mode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hepowerfuldeez/facemesh.pytorch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1.06753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jpg"/><Relationship Id="rId26" Type="http://schemas.openxmlformats.org/officeDocument/2006/relationships/image" Target="../media/image76.jpg"/><Relationship Id="rId3" Type="http://schemas.openxmlformats.org/officeDocument/2006/relationships/image" Target="../media/image53.png"/><Relationship Id="rId21" Type="http://schemas.openxmlformats.org/officeDocument/2006/relationships/image" Target="../media/image71.jp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jp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6.png"/><Relationship Id="rId20" Type="http://schemas.openxmlformats.org/officeDocument/2006/relationships/image" Target="../media/image70.jpg"/><Relationship Id="rId29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jpg"/><Relationship Id="rId32" Type="http://schemas.openxmlformats.org/officeDocument/2006/relationships/image" Target="../media/image82.jp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jpg"/><Relationship Id="rId28" Type="http://schemas.openxmlformats.org/officeDocument/2006/relationships/image" Target="../media/image78.jpg"/><Relationship Id="rId10" Type="http://schemas.openxmlformats.org/officeDocument/2006/relationships/image" Target="../media/image60.png"/><Relationship Id="rId19" Type="http://schemas.openxmlformats.org/officeDocument/2006/relationships/image" Target="../media/image69.jpg"/><Relationship Id="rId31" Type="http://schemas.openxmlformats.org/officeDocument/2006/relationships/image" Target="../media/image81.jp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jpg"/><Relationship Id="rId27" Type="http://schemas.openxmlformats.org/officeDocument/2006/relationships/image" Target="../media/image77.jpg"/><Relationship Id="rId30" Type="http://schemas.openxmlformats.org/officeDocument/2006/relationships/image" Target="../media/image80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1.06753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FaceSynthetics" TargetMode="External"/><Relationship Id="rId2" Type="http://schemas.openxmlformats.org/officeDocument/2006/relationships/hyperlink" Target="http://www.cbsr.ia.ac.cn/users/xiangyuzhu/projects/3DDFA/main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mediapipe/solutions/face_mesh.html" TargetMode="External"/><Relationship Id="rId2" Type="http://schemas.openxmlformats.org/officeDocument/2006/relationships/hyperlink" Target="https://arxiv.org/pdf/1801.09242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mediapipe/solutions/face_mesh.html" TargetMode="External"/><Relationship Id="rId2" Type="http://schemas.openxmlformats.org/officeDocument/2006/relationships/hyperlink" Target="https://arxiv.org/pdf/1801.09242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05B6F-E983-E6A3-131B-F9C4AC79D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9519"/>
            <a:ext cx="9144000" cy="155923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Facial Landmarks Detection with Synthetic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541AF5-FAD9-3619-ED54-D52D83051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779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CMPT 732-G200 Project Presentation</a:t>
            </a:r>
          </a:p>
          <a:p>
            <a:r>
              <a:rPr lang="en-US" dirty="0"/>
              <a:t>Chaoyi Hu</a:t>
            </a:r>
          </a:p>
          <a:p>
            <a:r>
              <a:rPr lang="en-US" dirty="0"/>
              <a:t>Student # 301559775</a:t>
            </a:r>
          </a:p>
          <a:p>
            <a:r>
              <a:rPr lang="en-US" dirty="0"/>
              <a:t>Dec 12, 2022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276284-D6E9-6C47-102D-DE8CF323739F}"/>
              </a:ext>
            </a:extLst>
          </p:cNvPr>
          <p:cNvCxnSpPr>
            <a:cxnSpLocks/>
          </p:cNvCxnSpPr>
          <p:nvPr/>
        </p:nvCxnSpPr>
        <p:spPr>
          <a:xfrm>
            <a:off x="782320" y="3482337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C5396D-3AE9-C776-A95D-DFBB02E2BE40}"/>
              </a:ext>
            </a:extLst>
          </p:cNvPr>
          <p:cNvCxnSpPr>
            <a:cxnSpLocks/>
          </p:cNvCxnSpPr>
          <p:nvPr/>
        </p:nvCxnSpPr>
        <p:spPr>
          <a:xfrm>
            <a:off x="6487091" y="3502657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5A9BA0D-42FA-EA93-232E-493CD69B5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B54D08-EBD3-A679-3788-8EB29308C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10"/>
          <a:stretch/>
        </p:blipFill>
        <p:spPr>
          <a:xfrm>
            <a:off x="-10160" y="-64878"/>
            <a:ext cx="12202160" cy="69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78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Facial Detection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C86891-0D0C-C8D8-1371-2662CEEECDDF}"/>
              </a:ext>
            </a:extLst>
          </p:cNvPr>
          <p:cNvSpPr txBox="1"/>
          <p:nvPr/>
        </p:nvSpPr>
        <p:spPr>
          <a:xfrm>
            <a:off x="533401" y="63563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https://google.github.io/mediapipe/solutions/face_detection.html</a:t>
            </a:r>
            <a:endParaRPr lang="en-US" sz="1200" dirty="0"/>
          </a:p>
          <a:p>
            <a:r>
              <a:rPr lang="en-US" sz="1200" dirty="0"/>
              <a:t>Graph: https://arxiv.org/abs/1907.05047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7205DD-22C0-C840-4EE8-53D851F18F95}"/>
              </a:ext>
            </a:extLst>
          </p:cNvPr>
          <p:cNvSpPr txBox="1"/>
          <p:nvPr/>
        </p:nvSpPr>
        <p:spPr>
          <a:xfrm>
            <a:off x="482600" y="2052965"/>
            <a:ext cx="4170680" cy="3208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 detection module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Improved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BlazeFace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MediaPipe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implementation, pre-trained)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Lightweight, Fast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C05645-24D5-B6E8-C576-BD6999341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557" y="1672215"/>
            <a:ext cx="5211333" cy="25416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368446-65B6-326C-68A4-27EBBF147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40" y="4196239"/>
            <a:ext cx="1468561" cy="14630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B45EBF-820D-FEEF-FED8-E177ED742E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545" y="4196239"/>
            <a:ext cx="1451998" cy="14630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E74B40-5433-BFDF-61E9-CB73CBACE5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777" y="4196239"/>
            <a:ext cx="1490750" cy="14630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420BCE-9987-9DEC-24E3-9CDA9015ED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844" y="4200665"/>
            <a:ext cx="1429915" cy="14630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8387F2C-7529-4484-FEA7-5493C7CA2891}"/>
              </a:ext>
            </a:extLst>
          </p:cNvPr>
          <p:cNvSpPr txBox="1"/>
          <p:nvPr/>
        </p:nvSpPr>
        <p:spPr>
          <a:xfrm>
            <a:off x="6014721" y="5825610"/>
            <a:ext cx="4511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BlazeFace</a:t>
            </a:r>
            <a:r>
              <a:rPr lang="en-US" dirty="0"/>
              <a:t> detection tested on AFLW2000 data</a:t>
            </a:r>
          </a:p>
        </p:txBody>
      </p:sp>
    </p:spTree>
    <p:extLst>
      <p:ext uri="{BB962C8B-B14F-4D97-AF65-F5344CB8AC3E}">
        <p14:creationId xmlns:p14="http://schemas.microsoft.com/office/powerpoint/2010/main" val="3742414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Facial Detection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510F7AF-0E88-7289-5AA2-5D897ACF4607}"/>
              </a:ext>
            </a:extLst>
          </p:cNvPr>
          <p:cNvSpPr txBox="1"/>
          <p:nvPr/>
        </p:nvSpPr>
        <p:spPr>
          <a:xfrm>
            <a:off x="4988559" y="5705812"/>
            <a:ext cx="6365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Avg time for face Detection:               11.91 ms per frame</a:t>
            </a:r>
          </a:p>
          <a:p>
            <a:r>
              <a:rPr lang="en-US" sz="2000" b="1" dirty="0">
                <a:solidFill>
                  <a:srgbClr val="A6192E"/>
                </a:solidFill>
              </a:rPr>
              <a:t>Avg processing rate:                             83.35 FPS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28FD08-D12B-3675-44FA-AF48771BD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719" y="1974033"/>
            <a:ext cx="6365241" cy="36372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C86891-0D0C-C8D8-1371-2662CEEECDDF}"/>
              </a:ext>
            </a:extLst>
          </p:cNvPr>
          <p:cNvSpPr txBox="1"/>
          <p:nvPr/>
        </p:nvSpPr>
        <p:spPr>
          <a:xfrm>
            <a:off x="370771" y="6538975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https://google.github.io/mediapipe/solutions/face_detection.html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7205DD-22C0-C840-4EE8-53D851F18F95}"/>
              </a:ext>
            </a:extLst>
          </p:cNvPr>
          <p:cNvSpPr txBox="1"/>
          <p:nvPr/>
        </p:nvSpPr>
        <p:spPr>
          <a:xfrm>
            <a:off x="482600" y="2052965"/>
            <a:ext cx="4170680" cy="3208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 detection module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Improved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BlazeFace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MediaPipe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implementation, pre-trained)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Lightweight, Fast</a:t>
            </a:r>
          </a:p>
        </p:txBody>
      </p:sp>
    </p:spTree>
    <p:extLst>
      <p:ext uri="{BB962C8B-B14F-4D97-AF65-F5344CB8AC3E}">
        <p14:creationId xmlns:p14="http://schemas.microsoft.com/office/powerpoint/2010/main" val="3149043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 Part 2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FB452C-CA9C-3F93-B154-AE94BCF6BD6C}"/>
              </a:ext>
            </a:extLst>
          </p:cNvPr>
          <p:cNvSpPr txBox="1">
            <a:spLocks/>
          </p:cNvSpPr>
          <p:nvPr/>
        </p:nvSpPr>
        <p:spPr>
          <a:xfrm>
            <a:off x="2794000" y="2154472"/>
            <a:ext cx="2727718" cy="3172543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 cap="flat" cmpd="sng" algn="ctr">
            <a:solidFill>
              <a:schemeClr val="bg1">
                <a:lumMod val="95000"/>
              </a:schemeClr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Face Detection Module</a:t>
            </a:r>
          </a:p>
          <a:p>
            <a:r>
              <a:rPr lang="en-US" dirty="0"/>
              <a:t>(Obtain accurate face crop)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63424-CCC7-22ED-DAD8-9080C7C6361D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5521718" y="3740744"/>
            <a:ext cx="833606" cy="0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D0AA9BD-1BC4-E131-2090-53791431B751}"/>
              </a:ext>
            </a:extLst>
          </p:cNvPr>
          <p:cNvSpPr txBox="1">
            <a:spLocks/>
          </p:cNvSpPr>
          <p:nvPr/>
        </p:nvSpPr>
        <p:spPr>
          <a:xfrm>
            <a:off x="6355324" y="2154472"/>
            <a:ext cx="2801256" cy="3172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Landmarks Prediction Module</a:t>
            </a:r>
          </a:p>
          <a:p>
            <a:r>
              <a:rPr lang="en-US" dirty="0"/>
              <a:t>(Obtain landmark locations)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124D5C1-5273-C383-2319-5D617580DEFD}"/>
              </a:ext>
            </a:extLst>
          </p:cNvPr>
          <p:cNvSpPr txBox="1"/>
          <p:nvPr/>
        </p:nvSpPr>
        <p:spPr>
          <a:xfrm>
            <a:off x="640080" y="6251605"/>
            <a:ext cx="661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Ref: </a:t>
            </a:r>
            <a:r>
              <a:rPr lang="en-US" sz="1200" dirty="0">
                <a:hlinkClick r:id="rId2"/>
              </a:rPr>
              <a:t>https://arxiv.org/pdf/1801.09242.pdf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https://google.github.io/mediapipe/solutions/face_mesh.html</a:t>
            </a:r>
            <a:endParaRPr lang="en-US" sz="1200" dirty="0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A348D212-8C9A-3AF6-BCFF-2E9BE0230CD3}"/>
              </a:ext>
            </a:extLst>
          </p:cNvPr>
          <p:cNvSpPr txBox="1">
            <a:spLocks/>
          </p:cNvSpPr>
          <p:nvPr/>
        </p:nvSpPr>
        <p:spPr>
          <a:xfrm>
            <a:off x="919238" y="2974299"/>
            <a:ext cx="1300479" cy="1532886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 cap="flat" cmpd="sng" algn="ctr">
            <a:solidFill>
              <a:schemeClr val="bg1">
                <a:lumMod val="95000"/>
              </a:schemeClr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2D image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FC7AF29-5BAB-BCEB-D3A6-11E60EDE240C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216699" y="3740140"/>
            <a:ext cx="577301" cy="604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09479D0C-5822-316F-977C-5C1026DA55ED}"/>
              </a:ext>
            </a:extLst>
          </p:cNvPr>
          <p:cNvSpPr txBox="1">
            <a:spLocks/>
          </p:cNvSpPr>
          <p:nvPr/>
        </p:nvSpPr>
        <p:spPr>
          <a:xfrm>
            <a:off x="9578819" y="2974299"/>
            <a:ext cx="1774981" cy="1532886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 cap="flat" cmpd="sng" algn="ctr">
            <a:solidFill>
              <a:schemeClr val="bg1">
                <a:lumMod val="95000"/>
              </a:schemeClr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3D coordinates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A245516-8635-4510-A178-B8CA1D042832}"/>
              </a:ext>
            </a:extLst>
          </p:cNvPr>
          <p:cNvCxnSpPr>
            <a:cxnSpLocks/>
            <a:stCxn id="17" idx="3"/>
            <a:endCxn id="128" idx="1"/>
          </p:cNvCxnSpPr>
          <p:nvPr/>
        </p:nvCxnSpPr>
        <p:spPr>
          <a:xfrm flipV="1">
            <a:off x="9156580" y="3740742"/>
            <a:ext cx="422239" cy="2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63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ontent Placeholder 2">
            <a:extLst>
              <a:ext uri="{FF2B5EF4-FFF2-40B4-BE49-F238E27FC236}">
                <a16:creationId xmlns:a16="http://schemas.microsoft.com/office/drawing/2014/main" id="{7232982A-6E0E-38D5-E9D2-FD436078E35A}"/>
              </a:ext>
            </a:extLst>
          </p:cNvPr>
          <p:cNvSpPr txBox="1">
            <a:spLocks/>
          </p:cNvSpPr>
          <p:nvPr/>
        </p:nvSpPr>
        <p:spPr>
          <a:xfrm>
            <a:off x="6681999" y="2277698"/>
            <a:ext cx="2252938" cy="1240113"/>
          </a:xfrm>
          <a:prstGeom prst="rect">
            <a:avLst/>
          </a:prstGeom>
          <a:noFill/>
          <a:ln w="57150" cap="flat" cmpd="sng" algn="ctr">
            <a:solidFill>
              <a:schemeClr val="bg2">
                <a:lumMod val="75000"/>
              </a:schemeClr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DAFFBB3D-EF4F-61D2-53B2-05183867CC2E}"/>
              </a:ext>
            </a:extLst>
          </p:cNvPr>
          <p:cNvSpPr txBox="1">
            <a:spLocks/>
          </p:cNvSpPr>
          <p:nvPr/>
        </p:nvSpPr>
        <p:spPr>
          <a:xfrm>
            <a:off x="6681999" y="2277652"/>
            <a:ext cx="2252938" cy="1240113"/>
          </a:xfrm>
          <a:prstGeom prst="rect">
            <a:avLst/>
          </a:prstGeom>
          <a:noFill/>
          <a:ln w="57150" cap="flat" cmpd="sng" algn="ctr">
            <a:solidFill>
              <a:schemeClr val="bg2">
                <a:lumMod val="75000"/>
              </a:schemeClr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3BE1C765-E0DC-316C-4AFA-5E02DAA0F30F}"/>
              </a:ext>
            </a:extLst>
          </p:cNvPr>
          <p:cNvSpPr txBox="1">
            <a:spLocks/>
          </p:cNvSpPr>
          <p:nvPr/>
        </p:nvSpPr>
        <p:spPr>
          <a:xfrm>
            <a:off x="4927672" y="3854475"/>
            <a:ext cx="1918740" cy="2110345"/>
          </a:xfrm>
          <a:prstGeom prst="rect">
            <a:avLst/>
          </a:prstGeom>
          <a:noFill/>
          <a:ln w="57150" cap="flat" cmpd="sng" algn="ctr">
            <a:solidFill>
              <a:schemeClr val="bg2">
                <a:lumMod val="75000"/>
              </a:schemeClr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Landmarks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040720-CD72-677D-EEEA-78D1E5D39033}"/>
              </a:ext>
            </a:extLst>
          </p:cNvPr>
          <p:cNvSpPr txBox="1"/>
          <p:nvPr/>
        </p:nvSpPr>
        <p:spPr>
          <a:xfrm>
            <a:off x="418762" y="5894171"/>
            <a:ext cx="392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https://google.github.io/mediapipe/solutions/face_mesh.html#face-detection-model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https://github.com/thepowerfuldeez/facemesh.pytorch</a:t>
            </a:r>
            <a:endParaRPr lang="en-US" sz="1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8F81C1-AD31-4B18-E697-E072E0465399}"/>
              </a:ext>
            </a:extLst>
          </p:cNvPr>
          <p:cNvSpPr txBox="1">
            <a:spLocks/>
          </p:cNvSpPr>
          <p:nvPr/>
        </p:nvSpPr>
        <p:spPr>
          <a:xfrm>
            <a:off x="739694" y="2294159"/>
            <a:ext cx="3409896" cy="32991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noFill/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091D0CE-C98A-9DDB-861C-9DC22CC581CA}"/>
              </a:ext>
            </a:extLst>
          </p:cNvPr>
          <p:cNvSpPr txBox="1">
            <a:spLocks/>
          </p:cNvSpPr>
          <p:nvPr/>
        </p:nvSpPr>
        <p:spPr>
          <a:xfrm>
            <a:off x="937761" y="2918552"/>
            <a:ext cx="1269250" cy="4622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Conv2D</a:t>
            </a: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1B735F-C090-6FE2-8FE4-2087C4B20574}"/>
              </a:ext>
            </a:extLst>
          </p:cNvPr>
          <p:cNvSpPr txBox="1">
            <a:spLocks/>
          </p:cNvSpPr>
          <p:nvPr/>
        </p:nvSpPr>
        <p:spPr>
          <a:xfrm>
            <a:off x="937761" y="3716136"/>
            <a:ext cx="1269250" cy="4622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Conv2D</a:t>
            </a: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A1AB39A-4ACF-FE31-14BB-2BBFEA70B60E}"/>
              </a:ext>
            </a:extLst>
          </p:cNvPr>
          <p:cNvSpPr txBox="1">
            <a:spLocks/>
          </p:cNvSpPr>
          <p:nvPr/>
        </p:nvSpPr>
        <p:spPr>
          <a:xfrm>
            <a:off x="2686332" y="4903905"/>
            <a:ext cx="1269250" cy="462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PReLU</a:t>
            </a: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489DA0-7F09-D507-F9DC-3B315CA6E4F5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572386" y="3380832"/>
            <a:ext cx="0" cy="33530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8175FA-6906-0A27-9576-B2841B203928}"/>
              </a:ext>
            </a:extLst>
          </p:cNvPr>
          <p:cNvCxnSpPr>
            <a:cxnSpLocks/>
          </p:cNvCxnSpPr>
          <p:nvPr/>
        </p:nvCxnSpPr>
        <p:spPr>
          <a:xfrm>
            <a:off x="3341027" y="1971040"/>
            <a:ext cx="0" cy="294676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041C40-5183-C845-3F72-680A77AF3294}"/>
              </a:ext>
            </a:extLst>
          </p:cNvPr>
          <p:cNvCxnSpPr>
            <a:cxnSpLocks/>
          </p:cNvCxnSpPr>
          <p:nvPr/>
        </p:nvCxnSpPr>
        <p:spPr>
          <a:xfrm>
            <a:off x="5864909" y="3644666"/>
            <a:ext cx="6918" cy="3310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322180D-BC2A-8195-A52C-2980212BC9DB}"/>
              </a:ext>
            </a:extLst>
          </p:cNvPr>
          <p:cNvGrpSpPr/>
          <p:nvPr/>
        </p:nvGrpSpPr>
        <p:grpSpPr>
          <a:xfrm>
            <a:off x="7396841" y="2827235"/>
            <a:ext cx="782320" cy="535643"/>
            <a:chOff x="5090160" y="2546438"/>
            <a:chExt cx="782320" cy="535643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65E6FDEC-8653-B36A-7630-534B659C62AD}"/>
                </a:ext>
              </a:extLst>
            </p:cNvPr>
            <p:cNvSpPr txBox="1">
              <a:spLocks/>
            </p:cNvSpPr>
            <p:nvPr/>
          </p:nvSpPr>
          <p:spPr>
            <a:xfrm>
              <a:off x="5090160" y="2546438"/>
              <a:ext cx="782320" cy="535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 cap="flat" cmpd="sng" algn="ctr">
              <a:noFill/>
              <a:prstDash val="solid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20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en-US" dirty="0"/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55981354-2580-B412-1281-4EE29618B8E4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607398"/>
              <a:ext cx="483253" cy="1024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00217F5E-114B-58B4-95D0-70490C3947B6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291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9F25CCBA-1B36-D036-FD72-0B145F0E122C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917418"/>
              <a:ext cx="483253" cy="1009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939FED20-CFBD-745B-A613-F2C6D0AE3CB5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132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1D248B3-93BF-237A-E1A9-A89E409BC4FF}"/>
              </a:ext>
            </a:extLst>
          </p:cNvPr>
          <p:cNvSpPr txBox="1">
            <a:spLocks/>
          </p:cNvSpPr>
          <p:nvPr/>
        </p:nvSpPr>
        <p:spPr>
          <a:xfrm>
            <a:off x="7543508" y="2561669"/>
            <a:ext cx="483253" cy="1009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28FC9D19-BE6E-1B0D-2BC9-70A3258EB05C}"/>
              </a:ext>
            </a:extLst>
          </p:cNvPr>
          <p:cNvSpPr txBox="1">
            <a:spLocks/>
          </p:cNvSpPr>
          <p:nvPr/>
        </p:nvSpPr>
        <p:spPr>
          <a:xfrm>
            <a:off x="7543508" y="2426058"/>
            <a:ext cx="483253" cy="1024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AA4029-9D00-FCD8-46E8-C57B7E66FA14}"/>
              </a:ext>
            </a:extLst>
          </p:cNvPr>
          <p:cNvSpPr txBox="1"/>
          <p:nvPr/>
        </p:nvSpPr>
        <p:spPr>
          <a:xfrm>
            <a:off x="7213238" y="2888195"/>
            <a:ext cx="208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                )×</a:t>
            </a:r>
            <a:r>
              <a:rPr lang="en-US" dirty="0"/>
              <a:t>14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4D03576-9B37-4555-872D-13140994574C}"/>
              </a:ext>
            </a:extLst>
          </p:cNvPr>
          <p:cNvCxnSpPr>
            <a:cxnSpLocks/>
          </p:cNvCxnSpPr>
          <p:nvPr/>
        </p:nvCxnSpPr>
        <p:spPr>
          <a:xfrm>
            <a:off x="7781615" y="2648078"/>
            <a:ext cx="0" cy="209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2074637-8D5A-D779-BF6A-BBE514643009}"/>
              </a:ext>
            </a:extLst>
          </p:cNvPr>
          <p:cNvSpPr txBox="1"/>
          <p:nvPr/>
        </p:nvSpPr>
        <p:spPr>
          <a:xfrm>
            <a:off x="8639771" y="2509665"/>
            <a:ext cx="20835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Backbone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92477F-EA40-9FDF-1D97-82B980A85B97}"/>
              </a:ext>
            </a:extLst>
          </p:cNvPr>
          <p:cNvGrpSpPr/>
          <p:nvPr/>
        </p:nvGrpSpPr>
        <p:grpSpPr>
          <a:xfrm>
            <a:off x="5509623" y="3958397"/>
            <a:ext cx="782320" cy="535643"/>
            <a:chOff x="5090160" y="2546438"/>
            <a:chExt cx="782320" cy="535643"/>
          </a:xfrm>
        </p:grpSpPr>
        <p:sp>
          <p:nvSpPr>
            <p:cNvPr id="46" name="Content Placeholder 2">
              <a:extLst>
                <a:ext uri="{FF2B5EF4-FFF2-40B4-BE49-F238E27FC236}">
                  <a16:creationId xmlns:a16="http://schemas.microsoft.com/office/drawing/2014/main" id="{4938473A-E8EC-0DF4-CCA8-E60E5BD0CA98}"/>
                </a:ext>
              </a:extLst>
            </p:cNvPr>
            <p:cNvSpPr txBox="1">
              <a:spLocks/>
            </p:cNvSpPr>
            <p:nvPr/>
          </p:nvSpPr>
          <p:spPr>
            <a:xfrm>
              <a:off x="5090160" y="2546438"/>
              <a:ext cx="782320" cy="535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 cap="flat" cmpd="sng" algn="ctr">
              <a:noFill/>
              <a:prstDash val="solid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20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en-US" dirty="0"/>
            </a:p>
          </p:txBody>
        </p:sp>
        <p:sp>
          <p:nvSpPr>
            <p:cNvPr id="47" name="Content Placeholder 2">
              <a:extLst>
                <a:ext uri="{FF2B5EF4-FFF2-40B4-BE49-F238E27FC236}">
                  <a16:creationId xmlns:a16="http://schemas.microsoft.com/office/drawing/2014/main" id="{17D7A418-850E-E337-5B81-464FB8EECCA7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607398"/>
              <a:ext cx="483253" cy="1024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05474D5E-5C6D-9077-4D9D-928415D3CAA6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291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Content Placeholder 2">
              <a:extLst>
                <a:ext uri="{FF2B5EF4-FFF2-40B4-BE49-F238E27FC236}">
                  <a16:creationId xmlns:a16="http://schemas.microsoft.com/office/drawing/2014/main" id="{F2E653E7-B37E-A14A-5868-951B7AA6D9B6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917418"/>
              <a:ext cx="483253" cy="1009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EEE840D-6037-8DD5-A1EF-C41FC3EF292C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132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B125FA06-CDAF-31D2-EE42-609D08BC799B}"/>
              </a:ext>
            </a:extLst>
          </p:cNvPr>
          <p:cNvSpPr txBox="1">
            <a:spLocks/>
          </p:cNvSpPr>
          <p:nvPr/>
        </p:nvSpPr>
        <p:spPr>
          <a:xfrm>
            <a:off x="5656290" y="4786029"/>
            <a:ext cx="483253" cy="1009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AD4CE84B-BA6E-6FFB-541E-87675517F2B3}"/>
              </a:ext>
            </a:extLst>
          </p:cNvPr>
          <p:cNvSpPr txBox="1">
            <a:spLocks/>
          </p:cNvSpPr>
          <p:nvPr/>
        </p:nvSpPr>
        <p:spPr>
          <a:xfrm>
            <a:off x="5656290" y="4640258"/>
            <a:ext cx="483253" cy="1024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A2DCEBD-FC82-3E4E-8E43-74C80A7A0E30}"/>
              </a:ext>
            </a:extLst>
          </p:cNvPr>
          <p:cNvGrpSpPr/>
          <p:nvPr/>
        </p:nvGrpSpPr>
        <p:grpSpPr>
          <a:xfrm>
            <a:off x="5509623" y="5048995"/>
            <a:ext cx="782320" cy="535643"/>
            <a:chOff x="5090160" y="2546438"/>
            <a:chExt cx="782320" cy="535643"/>
          </a:xfrm>
        </p:grpSpPr>
        <p:sp>
          <p:nvSpPr>
            <p:cNvPr id="54" name="Content Placeholder 2">
              <a:extLst>
                <a:ext uri="{FF2B5EF4-FFF2-40B4-BE49-F238E27FC236}">
                  <a16:creationId xmlns:a16="http://schemas.microsoft.com/office/drawing/2014/main" id="{8340AD6B-513C-8D6E-4D70-D6E773A38FEB}"/>
                </a:ext>
              </a:extLst>
            </p:cNvPr>
            <p:cNvSpPr txBox="1">
              <a:spLocks/>
            </p:cNvSpPr>
            <p:nvPr/>
          </p:nvSpPr>
          <p:spPr>
            <a:xfrm>
              <a:off x="5090160" y="2546438"/>
              <a:ext cx="782320" cy="535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 cap="flat" cmpd="sng" algn="ctr">
              <a:noFill/>
              <a:prstDash val="solid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20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en-US" dirty="0"/>
            </a:p>
          </p:txBody>
        </p:sp>
        <p:sp>
          <p:nvSpPr>
            <p:cNvPr id="55" name="Content Placeholder 2">
              <a:extLst>
                <a:ext uri="{FF2B5EF4-FFF2-40B4-BE49-F238E27FC236}">
                  <a16:creationId xmlns:a16="http://schemas.microsoft.com/office/drawing/2014/main" id="{D6FEB00C-BE4F-5578-1167-C7C369306F37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607398"/>
              <a:ext cx="483253" cy="1024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34B40824-FDEC-13C4-41A6-8AD484D02566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291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7465E838-6C92-B906-F200-B7F3633D13DB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917418"/>
              <a:ext cx="483253" cy="1009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Content Placeholder 2">
              <a:extLst>
                <a:ext uri="{FF2B5EF4-FFF2-40B4-BE49-F238E27FC236}">
                  <a16:creationId xmlns:a16="http://schemas.microsoft.com/office/drawing/2014/main" id="{86327C8E-0791-ED7E-8B2B-E9E41A23BF1C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132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25ABB266-F7BA-F13A-A370-5FB1C0825646}"/>
              </a:ext>
            </a:extLst>
          </p:cNvPr>
          <p:cNvSpPr txBox="1">
            <a:spLocks/>
          </p:cNvSpPr>
          <p:nvPr/>
        </p:nvSpPr>
        <p:spPr>
          <a:xfrm>
            <a:off x="5646783" y="5736056"/>
            <a:ext cx="483253" cy="1024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7F56F02-87A4-BE99-07DE-64FD6EF8062F}"/>
              </a:ext>
            </a:extLst>
          </p:cNvPr>
          <p:cNvCxnSpPr>
            <a:cxnSpLocks/>
          </p:cNvCxnSpPr>
          <p:nvPr/>
        </p:nvCxnSpPr>
        <p:spPr>
          <a:xfrm>
            <a:off x="5906770" y="4430621"/>
            <a:ext cx="0" cy="209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BC427AD-0DC3-932B-A652-0A991ACB0A5D}"/>
              </a:ext>
            </a:extLst>
          </p:cNvPr>
          <p:cNvCxnSpPr>
            <a:cxnSpLocks/>
          </p:cNvCxnSpPr>
          <p:nvPr/>
        </p:nvCxnSpPr>
        <p:spPr>
          <a:xfrm>
            <a:off x="5897916" y="4890158"/>
            <a:ext cx="0" cy="209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CEB343E-A5F5-9E6B-52E4-7CE3435E8533}"/>
              </a:ext>
            </a:extLst>
          </p:cNvPr>
          <p:cNvCxnSpPr>
            <a:cxnSpLocks/>
          </p:cNvCxnSpPr>
          <p:nvPr/>
        </p:nvCxnSpPr>
        <p:spPr>
          <a:xfrm>
            <a:off x="5888010" y="5546739"/>
            <a:ext cx="0" cy="209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D23CFCE-8BFC-5AB1-161E-C5E4A1440882}"/>
              </a:ext>
            </a:extLst>
          </p:cNvPr>
          <p:cNvCxnSpPr>
            <a:cxnSpLocks/>
          </p:cNvCxnSpPr>
          <p:nvPr/>
        </p:nvCxnSpPr>
        <p:spPr>
          <a:xfrm>
            <a:off x="5824490" y="3644524"/>
            <a:ext cx="4041777" cy="362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BEC023E-7C33-6AF2-FD0C-E4F0929906D6}"/>
              </a:ext>
            </a:extLst>
          </p:cNvPr>
          <p:cNvCxnSpPr>
            <a:cxnSpLocks/>
          </p:cNvCxnSpPr>
          <p:nvPr/>
        </p:nvCxnSpPr>
        <p:spPr>
          <a:xfrm>
            <a:off x="7808468" y="3364533"/>
            <a:ext cx="0" cy="3165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3A556FE4-368E-4190-1296-E81ACE1AA902}"/>
              </a:ext>
            </a:extLst>
          </p:cNvPr>
          <p:cNvSpPr txBox="1">
            <a:spLocks/>
          </p:cNvSpPr>
          <p:nvPr/>
        </p:nvSpPr>
        <p:spPr>
          <a:xfrm>
            <a:off x="8898890" y="3873788"/>
            <a:ext cx="1918741" cy="2138825"/>
          </a:xfrm>
          <a:prstGeom prst="rect">
            <a:avLst/>
          </a:prstGeom>
          <a:noFill/>
          <a:ln w="57150" cap="flat" cmpd="sng" algn="ctr">
            <a:solidFill>
              <a:schemeClr val="bg2">
                <a:lumMod val="75000"/>
              </a:schemeClr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5A142AF-8A4A-77F1-2978-CF1110C06AAF}"/>
              </a:ext>
            </a:extLst>
          </p:cNvPr>
          <p:cNvCxnSpPr>
            <a:cxnSpLocks/>
          </p:cNvCxnSpPr>
          <p:nvPr/>
        </p:nvCxnSpPr>
        <p:spPr>
          <a:xfrm flipH="1">
            <a:off x="9860280" y="3669695"/>
            <a:ext cx="13934" cy="3452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38CDAFD5-8966-BD8C-29BF-73A1130F0A8C}"/>
              </a:ext>
            </a:extLst>
          </p:cNvPr>
          <p:cNvSpPr txBox="1"/>
          <p:nvPr/>
        </p:nvSpPr>
        <p:spPr>
          <a:xfrm>
            <a:off x="3766628" y="6264198"/>
            <a:ext cx="4741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Confidence (face being present)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E8907E1-2348-99B7-ADB6-31CD89819E9F}"/>
              </a:ext>
            </a:extLst>
          </p:cNvPr>
          <p:cNvGrpSpPr/>
          <p:nvPr/>
        </p:nvGrpSpPr>
        <p:grpSpPr>
          <a:xfrm>
            <a:off x="9469120" y="4006230"/>
            <a:ext cx="782320" cy="535643"/>
            <a:chOff x="5090160" y="2546438"/>
            <a:chExt cx="782320" cy="535643"/>
          </a:xfrm>
        </p:grpSpPr>
        <p:sp>
          <p:nvSpPr>
            <p:cNvPr id="98" name="Content Placeholder 2">
              <a:extLst>
                <a:ext uri="{FF2B5EF4-FFF2-40B4-BE49-F238E27FC236}">
                  <a16:creationId xmlns:a16="http://schemas.microsoft.com/office/drawing/2014/main" id="{8E8D7535-E452-5784-D45D-AF3CEB03B5A2}"/>
                </a:ext>
              </a:extLst>
            </p:cNvPr>
            <p:cNvSpPr txBox="1">
              <a:spLocks/>
            </p:cNvSpPr>
            <p:nvPr/>
          </p:nvSpPr>
          <p:spPr>
            <a:xfrm>
              <a:off x="5090160" y="2546438"/>
              <a:ext cx="782320" cy="535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 cap="flat" cmpd="sng" algn="ctr">
              <a:noFill/>
              <a:prstDash val="solid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20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en-US" dirty="0"/>
            </a:p>
          </p:txBody>
        </p:sp>
        <p:sp>
          <p:nvSpPr>
            <p:cNvPr id="99" name="Content Placeholder 2">
              <a:extLst>
                <a:ext uri="{FF2B5EF4-FFF2-40B4-BE49-F238E27FC236}">
                  <a16:creationId xmlns:a16="http://schemas.microsoft.com/office/drawing/2014/main" id="{6D5555B7-D6EF-148E-9574-40CE9A2DE299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607398"/>
              <a:ext cx="483253" cy="1024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Content Placeholder 2">
              <a:extLst>
                <a:ext uri="{FF2B5EF4-FFF2-40B4-BE49-F238E27FC236}">
                  <a16:creationId xmlns:a16="http://schemas.microsoft.com/office/drawing/2014/main" id="{62E99C41-AEFB-5AEB-517C-5D114C907F90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291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1" name="Content Placeholder 2">
              <a:extLst>
                <a:ext uri="{FF2B5EF4-FFF2-40B4-BE49-F238E27FC236}">
                  <a16:creationId xmlns:a16="http://schemas.microsoft.com/office/drawing/2014/main" id="{AAD9B793-BC22-A7E4-8577-8511444EE8AE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917418"/>
              <a:ext cx="483253" cy="1009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" name="Content Placeholder 2">
              <a:extLst>
                <a:ext uri="{FF2B5EF4-FFF2-40B4-BE49-F238E27FC236}">
                  <a16:creationId xmlns:a16="http://schemas.microsoft.com/office/drawing/2014/main" id="{B559E0C4-626A-A971-F777-BAA109C915B8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132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70BECABE-23BA-E47D-981F-2EB82F69ADBE}"/>
              </a:ext>
            </a:extLst>
          </p:cNvPr>
          <p:cNvSpPr txBox="1">
            <a:spLocks/>
          </p:cNvSpPr>
          <p:nvPr/>
        </p:nvSpPr>
        <p:spPr>
          <a:xfrm>
            <a:off x="9615787" y="4867309"/>
            <a:ext cx="483253" cy="1009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DE62F18D-B4B1-6B56-86C9-511A7C391041}"/>
              </a:ext>
            </a:extLst>
          </p:cNvPr>
          <p:cNvSpPr txBox="1">
            <a:spLocks/>
          </p:cNvSpPr>
          <p:nvPr/>
        </p:nvSpPr>
        <p:spPr>
          <a:xfrm>
            <a:off x="9615787" y="4701218"/>
            <a:ext cx="483253" cy="1024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96479AB-E9C9-54CB-B7DD-A84BEB62ADA6}"/>
              </a:ext>
            </a:extLst>
          </p:cNvPr>
          <p:cNvGrpSpPr/>
          <p:nvPr/>
        </p:nvGrpSpPr>
        <p:grpSpPr>
          <a:xfrm>
            <a:off x="9469120" y="5140435"/>
            <a:ext cx="782320" cy="535643"/>
            <a:chOff x="5090160" y="2546438"/>
            <a:chExt cx="782320" cy="535643"/>
          </a:xfrm>
        </p:grpSpPr>
        <p:sp>
          <p:nvSpPr>
            <p:cNvPr id="106" name="Content Placeholder 2">
              <a:extLst>
                <a:ext uri="{FF2B5EF4-FFF2-40B4-BE49-F238E27FC236}">
                  <a16:creationId xmlns:a16="http://schemas.microsoft.com/office/drawing/2014/main" id="{70FE8CD3-40BF-5477-9C69-F2DB49AA7476}"/>
                </a:ext>
              </a:extLst>
            </p:cNvPr>
            <p:cNvSpPr txBox="1">
              <a:spLocks/>
            </p:cNvSpPr>
            <p:nvPr/>
          </p:nvSpPr>
          <p:spPr>
            <a:xfrm>
              <a:off x="5090160" y="2546438"/>
              <a:ext cx="782320" cy="535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 cap="flat" cmpd="sng" algn="ctr">
              <a:noFill/>
              <a:prstDash val="solid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20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en-US" dirty="0"/>
            </a:p>
          </p:txBody>
        </p:sp>
        <p:sp>
          <p:nvSpPr>
            <p:cNvPr id="107" name="Content Placeholder 2">
              <a:extLst>
                <a:ext uri="{FF2B5EF4-FFF2-40B4-BE49-F238E27FC236}">
                  <a16:creationId xmlns:a16="http://schemas.microsoft.com/office/drawing/2014/main" id="{474BE639-AC6B-AEE5-66E9-1D317A2A3444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607398"/>
              <a:ext cx="483253" cy="1024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Content Placeholder 2">
              <a:extLst>
                <a:ext uri="{FF2B5EF4-FFF2-40B4-BE49-F238E27FC236}">
                  <a16:creationId xmlns:a16="http://schemas.microsoft.com/office/drawing/2014/main" id="{AC165D7A-2943-3F87-DB6E-58B38A095B20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291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9" name="Content Placeholder 2">
              <a:extLst>
                <a:ext uri="{FF2B5EF4-FFF2-40B4-BE49-F238E27FC236}">
                  <a16:creationId xmlns:a16="http://schemas.microsoft.com/office/drawing/2014/main" id="{5B044877-92B4-5AA5-DC24-B71B38970080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917418"/>
              <a:ext cx="483253" cy="1009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0" name="Content Placeholder 2">
              <a:extLst>
                <a:ext uri="{FF2B5EF4-FFF2-40B4-BE49-F238E27FC236}">
                  <a16:creationId xmlns:a16="http://schemas.microsoft.com/office/drawing/2014/main" id="{47924DE9-C896-A81B-5C99-934E230D5A86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132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CD978EB9-8F1E-9832-4D76-2CA6BF5605D3}"/>
              </a:ext>
            </a:extLst>
          </p:cNvPr>
          <p:cNvSpPr txBox="1">
            <a:spLocks/>
          </p:cNvSpPr>
          <p:nvPr/>
        </p:nvSpPr>
        <p:spPr>
          <a:xfrm>
            <a:off x="9606280" y="5797016"/>
            <a:ext cx="483253" cy="1024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BDAC8D7-E4B7-4272-3D43-C9369F56C885}"/>
              </a:ext>
            </a:extLst>
          </p:cNvPr>
          <p:cNvCxnSpPr>
            <a:cxnSpLocks/>
          </p:cNvCxnSpPr>
          <p:nvPr/>
        </p:nvCxnSpPr>
        <p:spPr>
          <a:xfrm>
            <a:off x="9866267" y="4491581"/>
            <a:ext cx="0" cy="209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AAA72E6-1E2D-977B-7802-B684A9227843}"/>
              </a:ext>
            </a:extLst>
          </p:cNvPr>
          <p:cNvCxnSpPr>
            <a:cxnSpLocks/>
          </p:cNvCxnSpPr>
          <p:nvPr/>
        </p:nvCxnSpPr>
        <p:spPr>
          <a:xfrm>
            <a:off x="9857413" y="4961278"/>
            <a:ext cx="0" cy="209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10080CD-4BE3-276A-DE61-C9F70C271759}"/>
              </a:ext>
            </a:extLst>
          </p:cNvPr>
          <p:cNvCxnSpPr>
            <a:cxnSpLocks/>
          </p:cNvCxnSpPr>
          <p:nvPr/>
        </p:nvCxnSpPr>
        <p:spPr>
          <a:xfrm>
            <a:off x="9867827" y="5617859"/>
            <a:ext cx="0" cy="209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F7E7F3F-2B3D-D2C6-DCF0-789E57B4BB6B}"/>
              </a:ext>
            </a:extLst>
          </p:cNvPr>
          <p:cNvSpPr txBox="1"/>
          <p:nvPr/>
        </p:nvSpPr>
        <p:spPr>
          <a:xfrm>
            <a:off x="9270281" y="4047902"/>
            <a:ext cx="208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                )×3</a:t>
            </a:r>
            <a:endParaRPr lang="en-US" dirty="0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D20AAF7-608F-4228-459B-83E7E73B60EA}"/>
              </a:ext>
            </a:extLst>
          </p:cNvPr>
          <p:cNvCxnSpPr>
            <a:cxnSpLocks/>
          </p:cNvCxnSpPr>
          <p:nvPr/>
        </p:nvCxnSpPr>
        <p:spPr>
          <a:xfrm>
            <a:off x="5881987" y="5838468"/>
            <a:ext cx="14587" cy="4900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B6567E9E-9D41-ADE1-5D9F-0C9CDCE9256F}"/>
              </a:ext>
            </a:extLst>
          </p:cNvPr>
          <p:cNvSpPr txBox="1"/>
          <p:nvPr/>
        </p:nvSpPr>
        <p:spPr>
          <a:xfrm>
            <a:off x="8194441" y="6292767"/>
            <a:ext cx="3359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Coordinates (3D 68-points)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4A89615-775A-6C26-5458-C49396F5B506}"/>
              </a:ext>
            </a:extLst>
          </p:cNvPr>
          <p:cNvCxnSpPr>
            <a:cxnSpLocks/>
          </p:cNvCxnSpPr>
          <p:nvPr/>
        </p:nvCxnSpPr>
        <p:spPr>
          <a:xfrm>
            <a:off x="9868227" y="5899428"/>
            <a:ext cx="5987" cy="3933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3276A45-D86E-B67A-7EB3-C14DD6D144F4}"/>
              </a:ext>
            </a:extLst>
          </p:cNvPr>
          <p:cNvCxnSpPr>
            <a:cxnSpLocks/>
          </p:cNvCxnSpPr>
          <p:nvPr/>
        </p:nvCxnSpPr>
        <p:spPr>
          <a:xfrm>
            <a:off x="7781615" y="1950720"/>
            <a:ext cx="9251" cy="4854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8A4CC8B7-99AC-9392-CF17-99030EF7E927}"/>
              </a:ext>
            </a:extLst>
          </p:cNvPr>
          <p:cNvSpPr txBox="1"/>
          <p:nvPr/>
        </p:nvSpPr>
        <p:spPr>
          <a:xfrm>
            <a:off x="7857130" y="1678106"/>
            <a:ext cx="208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b×3×192×192</a:t>
            </a:r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6BF612E-396E-9C6C-DACE-EB101FD1F485}"/>
              </a:ext>
            </a:extLst>
          </p:cNvPr>
          <p:cNvSpPr txBox="1"/>
          <p:nvPr/>
        </p:nvSpPr>
        <p:spPr>
          <a:xfrm>
            <a:off x="6231829" y="5964820"/>
            <a:ext cx="208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b×1</a:t>
            </a:r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E37A09D-8F7A-66A1-4C01-3F726FB38692}"/>
              </a:ext>
            </a:extLst>
          </p:cNvPr>
          <p:cNvSpPr txBox="1"/>
          <p:nvPr/>
        </p:nvSpPr>
        <p:spPr>
          <a:xfrm>
            <a:off x="10108481" y="6008303"/>
            <a:ext cx="208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b×68×3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688E355-9CD9-68D3-471E-5C650B1A0279}"/>
              </a:ext>
            </a:extLst>
          </p:cNvPr>
          <p:cNvSpPr txBox="1"/>
          <p:nvPr/>
        </p:nvSpPr>
        <p:spPr>
          <a:xfrm>
            <a:off x="7660677" y="554148"/>
            <a:ext cx="3893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A6192E"/>
                </a:solidFill>
              </a:rPr>
              <a:t>Network Architecture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1E4BF88-DCE1-56FF-E38C-013D9E966952}"/>
              </a:ext>
            </a:extLst>
          </p:cNvPr>
          <p:cNvCxnSpPr>
            <a:cxnSpLocks/>
          </p:cNvCxnSpPr>
          <p:nvPr/>
        </p:nvCxnSpPr>
        <p:spPr>
          <a:xfrm flipV="1">
            <a:off x="1551275" y="4365953"/>
            <a:ext cx="1784164" cy="188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7FB5E70-7F15-630C-BCAE-57BE2ED802CB}"/>
              </a:ext>
            </a:extLst>
          </p:cNvPr>
          <p:cNvCxnSpPr>
            <a:cxnSpLocks/>
          </p:cNvCxnSpPr>
          <p:nvPr/>
        </p:nvCxnSpPr>
        <p:spPr>
          <a:xfrm>
            <a:off x="1582546" y="4188302"/>
            <a:ext cx="0" cy="2065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7B68A95A-202B-3B7A-0B54-2CBD1CB5D5D2}"/>
              </a:ext>
            </a:extLst>
          </p:cNvPr>
          <p:cNvSpPr txBox="1"/>
          <p:nvPr/>
        </p:nvSpPr>
        <p:spPr>
          <a:xfrm>
            <a:off x="160076" y="1885417"/>
            <a:ext cx="3210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FaceMesh Block</a:t>
            </a: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D97ABF3-FAFD-19AD-7313-BBAD102C11CA}"/>
              </a:ext>
            </a:extLst>
          </p:cNvPr>
          <p:cNvCxnSpPr>
            <a:cxnSpLocks/>
          </p:cNvCxnSpPr>
          <p:nvPr/>
        </p:nvCxnSpPr>
        <p:spPr>
          <a:xfrm>
            <a:off x="1531653" y="2588126"/>
            <a:ext cx="183822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FE790C2C-8305-A9AB-EE71-74426E6966ED}"/>
              </a:ext>
            </a:extLst>
          </p:cNvPr>
          <p:cNvCxnSpPr>
            <a:cxnSpLocks/>
          </p:cNvCxnSpPr>
          <p:nvPr/>
        </p:nvCxnSpPr>
        <p:spPr>
          <a:xfrm>
            <a:off x="1559719" y="2592868"/>
            <a:ext cx="0" cy="33530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1" name="Content Placeholder 2">
            <a:extLst>
              <a:ext uri="{FF2B5EF4-FFF2-40B4-BE49-F238E27FC236}">
                <a16:creationId xmlns:a16="http://schemas.microsoft.com/office/drawing/2014/main" id="{04497E07-20CD-450A-02D2-16DD0440F9B5}"/>
              </a:ext>
            </a:extLst>
          </p:cNvPr>
          <p:cNvSpPr txBox="1">
            <a:spLocks/>
          </p:cNvSpPr>
          <p:nvPr/>
        </p:nvSpPr>
        <p:spPr>
          <a:xfrm>
            <a:off x="2686332" y="3237177"/>
            <a:ext cx="1269250" cy="462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MaxPool2D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(if stride==2)</a:t>
            </a: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F804F689-B830-088E-F5C5-B3BC0F14BD1D}"/>
              </a:ext>
            </a:extLst>
          </p:cNvPr>
          <p:cNvSpPr/>
          <p:nvPr/>
        </p:nvSpPr>
        <p:spPr>
          <a:xfrm>
            <a:off x="3181262" y="4152519"/>
            <a:ext cx="313943" cy="33855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FE880E6-8605-9961-B7DB-0DD4C0C91A94}"/>
              </a:ext>
            </a:extLst>
          </p:cNvPr>
          <p:cNvGrpSpPr/>
          <p:nvPr/>
        </p:nvGrpSpPr>
        <p:grpSpPr>
          <a:xfrm>
            <a:off x="4685478" y="2281325"/>
            <a:ext cx="782320" cy="535643"/>
            <a:chOff x="5090160" y="2546438"/>
            <a:chExt cx="782320" cy="535643"/>
          </a:xfrm>
        </p:grpSpPr>
        <p:sp>
          <p:nvSpPr>
            <p:cNvPr id="195" name="Content Placeholder 2">
              <a:extLst>
                <a:ext uri="{FF2B5EF4-FFF2-40B4-BE49-F238E27FC236}">
                  <a16:creationId xmlns:a16="http://schemas.microsoft.com/office/drawing/2014/main" id="{C1CA5BE3-7FE6-DC4B-816F-68FA43B3BD9F}"/>
                </a:ext>
              </a:extLst>
            </p:cNvPr>
            <p:cNvSpPr txBox="1">
              <a:spLocks/>
            </p:cNvSpPr>
            <p:nvPr/>
          </p:nvSpPr>
          <p:spPr>
            <a:xfrm>
              <a:off x="5090160" y="2546438"/>
              <a:ext cx="782320" cy="535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 cap="flat" cmpd="sng" algn="ctr">
              <a:noFill/>
              <a:prstDash val="solid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20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en-US" dirty="0"/>
            </a:p>
          </p:txBody>
        </p:sp>
        <p:sp>
          <p:nvSpPr>
            <p:cNvPr id="196" name="Content Placeholder 2">
              <a:extLst>
                <a:ext uri="{FF2B5EF4-FFF2-40B4-BE49-F238E27FC236}">
                  <a16:creationId xmlns:a16="http://schemas.microsoft.com/office/drawing/2014/main" id="{A08950D2-6E64-0E2D-4C15-DAB6963740C4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607398"/>
              <a:ext cx="483253" cy="1024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7" name="Content Placeholder 2">
              <a:extLst>
                <a:ext uri="{FF2B5EF4-FFF2-40B4-BE49-F238E27FC236}">
                  <a16:creationId xmlns:a16="http://schemas.microsoft.com/office/drawing/2014/main" id="{A0741E9E-EFAB-4424-E746-480B40469590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291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8" name="Content Placeholder 2">
              <a:extLst>
                <a:ext uri="{FF2B5EF4-FFF2-40B4-BE49-F238E27FC236}">
                  <a16:creationId xmlns:a16="http://schemas.microsoft.com/office/drawing/2014/main" id="{5ACCF792-E481-FEBB-614A-4B87A09B7FD0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917418"/>
              <a:ext cx="483253" cy="1009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9" name="Content Placeholder 2">
              <a:extLst>
                <a:ext uri="{FF2B5EF4-FFF2-40B4-BE49-F238E27FC236}">
                  <a16:creationId xmlns:a16="http://schemas.microsoft.com/office/drawing/2014/main" id="{8822BF59-DB43-9ECB-6C58-BB749F2F980D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132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BF415F6-9141-7510-4218-2160E21F6CA1}"/>
              </a:ext>
            </a:extLst>
          </p:cNvPr>
          <p:cNvCxnSpPr>
            <a:cxnSpLocks/>
          </p:cNvCxnSpPr>
          <p:nvPr/>
        </p:nvCxnSpPr>
        <p:spPr>
          <a:xfrm>
            <a:off x="3335439" y="5366185"/>
            <a:ext cx="0" cy="33530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0AF5A729-9B55-88AE-8CDC-820979D02056}"/>
              </a:ext>
            </a:extLst>
          </p:cNvPr>
          <p:cNvSpPr txBox="1"/>
          <p:nvPr/>
        </p:nvSpPr>
        <p:spPr>
          <a:xfrm>
            <a:off x="4315919" y="2323210"/>
            <a:ext cx="513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=</a:t>
            </a:r>
            <a:endParaRPr lang="en-US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373566F-0584-27D5-8362-3EFF9EFABF4C}"/>
              </a:ext>
            </a:extLst>
          </p:cNvPr>
          <p:cNvSpPr txBox="1"/>
          <p:nvPr/>
        </p:nvSpPr>
        <p:spPr>
          <a:xfrm>
            <a:off x="7213238" y="2888241"/>
            <a:ext cx="208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                )×</a:t>
            </a:r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135798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Landmarks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5329E4E-4068-2F45-BE5F-D529A887C5A9}"/>
              </a:ext>
            </a:extLst>
          </p:cNvPr>
          <p:cNvSpPr txBox="1"/>
          <p:nvPr/>
        </p:nvSpPr>
        <p:spPr>
          <a:xfrm>
            <a:off x="515620" y="2052965"/>
            <a:ext cx="10693400" cy="3367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Implementation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Added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BatchNorm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layers (after Conv2D in FaceMesh Block)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Optimizer: Adam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Wing Loss (w=5, curvature=0.5)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PyTorch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1FA811-E530-8403-6F06-4CEF7E0E0380}"/>
              </a:ext>
            </a:extLst>
          </p:cNvPr>
          <p:cNvSpPr txBox="1"/>
          <p:nvPr/>
        </p:nvSpPr>
        <p:spPr>
          <a:xfrm>
            <a:off x="-233680" y="6198165"/>
            <a:ext cx="6096000" cy="316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3"/>
              </a:rPr>
              <a:t>https://arxiv.org/pdf/1711.06753.pdf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A081C8-95D9-53B1-7F44-0CEC4BBF89DC}"/>
              </a:ext>
            </a:extLst>
          </p:cNvPr>
          <p:cNvSpPr txBox="1"/>
          <p:nvPr/>
        </p:nvSpPr>
        <p:spPr>
          <a:xfrm>
            <a:off x="7660677" y="554148"/>
            <a:ext cx="3893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A6192E"/>
                </a:solidFill>
              </a:rPr>
              <a:t>Implementation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FAD09D3-0D95-DE22-5FBE-1082B6D54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546" y="3429000"/>
            <a:ext cx="2469094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02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Landmarks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5C7254-6DC3-52DF-ABAC-7EA303DCA399}"/>
              </a:ext>
            </a:extLst>
          </p:cNvPr>
          <p:cNvSpPr txBox="1"/>
          <p:nvPr/>
        </p:nvSpPr>
        <p:spPr>
          <a:xfrm>
            <a:off x="515620" y="2073757"/>
            <a:ext cx="6403340" cy="3187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100% Real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4000 images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~150 epochs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batch_size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 8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=10e-4  -&gt; 10e-6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Optimizer: Adam, weight decay=0.0005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94A1A2-E75D-44FF-4619-D16C659787CF}"/>
              </a:ext>
            </a:extLst>
          </p:cNvPr>
          <p:cNvSpPr txBox="1"/>
          <p:nvPr/>
        </p:nvSpPr>
        <p:spPr>
          <a:xfrm>
            <a:off x="7477542" y="2339807"/>
            <a:ext cx="42595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Trained on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Matpool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GPU Name: NVIDIA Tesla K80</a:t>
            </a: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Training time: ~10h</a:t>
            </a:r>
          </a:p>
          <a:p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Model size: 1.2M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17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Landmarks - Results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5C7254-6DC3-52DF-ABAC-7EA303DCA399}"/>
              </a:ext>
            </a:extLst>
          </p:cNvPr>
          <p:cNvSpPr txBox="1"/>
          <p:nvPr/>
        </p:nvSpPr>
        <p:spPr>
          <a:xfrm>
            <a:off x="7558285" y="136525"/>
            <a:ext cx="4533900" cy="1237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Train: 100% Real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Test: Real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77AB4-3D86-FA6D-0BA8-09C649BF2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197" y="2220649"/>
            <a:ext cx="1822101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476010-C405-E72C-ACB9-28894902CE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3"/>
          <a:stretch/>
        </p:blipFill>
        <p:spPr>
          <a:xfrm>
            <a:off x="5607723" y="4153652"/>
            <a:ext cx="1833938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F9F5B6-5681-DE59-8BAD-5868E3A38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67" y="4153652"/>
            <a:ext cx="1870522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2EC923-F094-9838-3ABA-79356C341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15" y="4155875"/>
            <a:ext cx="1869591" cy="182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A09FFF-CA05-01CE-6F56-5D6DC6871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87" y="2242762"/>
            <a:ext cx="1849120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D2BAC7-7E4D-46CF-E85D-0FC3AE66E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722" y="2226110"/>
            <a:ext cx="1835450" cy="1828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C2B99F-A6F8-7082-6EDA-EF3A760BD0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830" y="2242762"/>
            <a:ext cx="1855893" cy="1828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2D5E21C-F565-265D-E5CF-F3F3DDD9EE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285" y="4136973"/>
            <a:ext cx="1835624" cy="1828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56C7C1-EFB1-234D-041B-F83919BC9C7D}"/>
              </a:ext>
            </a:extLst>
          </p:cNvPr>
          <p:cNvSpPr txBox="1"/>
          <p:nvPr/>
        </p:nvSpPr>
        <p:spPr>
          <a:xfrm>
            <a:off x="3149600" y="6204823"/>
            <a:ext cx="1140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Front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F7174B-B7E3-F3C9-583D-680A756DB839}"/>
              </a:ext>
            </a:extLst>
          </p:cNvPr>
          <p:cNvSpPr txBox="1"/>
          <p:nvPr/>
        </p:nvSpPr>
        <p:spPr>
          <a:xfrm>
            <a:off x="7009076" y="6148382"/>
            <a:ext cx="1140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Posture</a:t>
            </a:r>
          </a:p>
        </p:txBody>
      </p:sp>
    </p:spTree>
    <p:extLst>
      <p:ext uri="{BB962C8B-B14F-4D97-AF65-F5344CB8AC3E}">
        <p14:creationId xmlns:p14="http://schemas.microsoft.com/office/powerpoint/2010/main" val="4032611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Landmarks - Results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C56C7C1-EFB1-234D-041B-F83919BC9C7D}"/>
              </a:ext>
            </a:extLst>
          </p:cNvPr>
          <p:cNvSpPr txBox="1"/>
          <p:nvPr/>
        </p:nvSpPr>
        <p:spPr>
          <a:xfrm>
            <a:off x="3098800" y="5438378"/>
            <a:ext cx="1140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Front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F7174B-B7E3-F3C9-583D-680A756DB839}"/>
              </a:ext>
            </a:extLst>
          </p:cNvPr>
          <p:cNvSpPr txBox="1"/>
          <p:nvPr/>
        </p:nvSpPr>
        <p:spPr>
          <a:xfrm>
            <a:off x="7881840" y="5458698"/>
            <a:ext cx="1140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Posture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53190-D1E5-CFCA-1B42-E543681AA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79" y="3264813"/>
            <a:ext cx="1871003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9D886C-074A-4A97-8901-62DA73A8A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35" y="3264813"/>
            <a:ext cx="1814786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C0F6D3-652A-2BA1-5275-4117D3F56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61" y="3315929"/>
            <a:ext cx="1863176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AE6F7F-9A8D-C097-72BC-07EA77DD4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320931"/>
            <a:ext cx="1828800" cy="1828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8E29DD-40F1-F20E-3627-C97C71C29976}"/>
              </a:ext>
            </a:extLst>
          </p:cNvPr>
          <p:cNvSpPr txBox="1"/>
          <p:nvPr/>
        </p:nvSpPr>
        <p:spPr>
          <a:xfrm>
            <a:off x="7558285" y="111624"/>
            <a:ext cx="4533900" cy="1237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Train: 100% Real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Test: Synthetic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59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Landmarks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5C7254-6DC3-52DF-ABAC-7EA303DCA399}"/>
              </a:ext>
            </a:extLst>
          </p:cNvPr>
          <p:cNvSpPr txBox="1"/>
          <p:nvPr/>
        </p:nvSpPr>
        <p:spPr>
          <a:xfrm>
            <a:off x="515620" y="2073758"/>
            <a:ext cx="6901180" cy="3187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100% Synthetic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2000 images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~200 epochs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batch_size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 10 -&gt; 4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=10e-4  -&gt; 10e-6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Optimizer: Adam, weight decay=0.0005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94A1A2-E75D-44FF-4619-D16C659787CF}"/>
              </a:ext>
            </a:extLst>
          </p:cNvPr>
          <p:cNvSpPr txBox="1"/>
          <p:nvPr/>
        </p:nvSpPr>
        <p:spPr>
          <a:xfrm>
            <a:off x="7660677" y="2097564"/>
            <a:ext cx="42595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Trained on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Matpool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GPU: NVIDIA  Tesla K80</a:t>
            </a: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Training time: ~6h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Model size: 1.2M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84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Landmarks - Results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BDABDF-B664-0AD0-3FC9-402D6CD861B1}"/>
              </a:ext>
            </a:extLst>
          </p:cNvPr>
          <p:cNvSpPr txBox="1"/>
          <p:nvPr/>
        </p:nvSpPr>
        <p:spPr>
          <a:xfrm>
            <a:off x="7558285" y="136525"/>
            <a:ext cx="4533900" cy="1237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Train: 100% Synthetic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Test: Synthetic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4B3C84-8A99-E406-CE7C-C60EA4E7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485" y="3783965"/>
            <a:ext cx="5383771" cy="1639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61CB42-D026-0A4E-FD92-8583E288C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486" y="2147729"/>
            <a:ext cx="5372893" cy="16240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FBFB4F-A3F4-6CB2-F804-35358655B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5" y="2137409"/>
            <a:ext cx="5478565" cy="16394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EB8118-D42F-1880-8637-987902BC95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44" y="3783965"/>
            <a:ext cx="5525256" cy="184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0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A162B-D992-D2F3-567D-CFF05BE8C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845"/>
            <a:ext cx="10515600" cy="1325563"/>
          </a:xfrm>
        </p:spPr>
        <p:txBody>
          <a:bodyPr/>
          <a:lstStyle/>
          <a:p>
            <a:r>
              <a:rPr 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87DE7-1D75-440F-AB38-125E795FF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051" y="1727201"/>
            <a:ext cx="5516949" cy="4994274"/>
          </a:xfrm>
        </p:spPr>
        <p:txBody>
          <a:bodyPr>
            <a:normAutofit/>
          </a:bodyPr>
          <a:lstStyle/>
          <a:p>
            <a:pPr marL="11430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Synthetic Facial Data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Controllable production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Accurate annotations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No ethical concerns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Other advantages</a:t>
            </a:r>
            <a:endParaRPr lang="en-US" sz="20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430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Demands for mobility</a:t>
            </a:r>
            <a:endParaRPr lang="en-US" sz="2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Lightweight: consumer devices 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Fast: run i</a:t>
            </a:r>
            <a:r>
              <a:rPr lang="en-US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 real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71FBD-02AD-892E-6D84-38A518BC7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DAD347-FAC3-794B-CA15-CE84464B8394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70234D-0272-F7A7-F9F7-A94ECB8993DB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B6A0B-2E4D-ABEB-B058-B2C650E315B8}"/>
              </a:ext>
            </a:extLst>
          </p:cNvPr>
          <p:cNvSpPr txBox="1"/>
          <p:nvPr/>
        </p:nvSpPr>
        <p:spPr>
          <a:xfrm>
            <a:off x="7371011" y="5764510"/>
            <a:ext cx="4369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Graph: https://microsoft.github.io/FaceSynthetics/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F7EC22-F18F-0F74-3261-AF32D3E36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845" y="2585738"/>
            <a:ext cx="5115467" cy="11787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52F232-FC56-9CE0-0EBA-2A90EEDE0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845" y="3842941"/>
            <a:ext cx="5115795" cy="163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83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Landmarks - Results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BDABDF-B664-0AD0-3FC9-402D6CD861B1}"/>
              </a:ext>
            </a:extLst>
          </p:cNvPr>
          <p:cNvSpPr txBox="1"/>
          <p:nvPr/>
        </p:nvSpPr>
        <p:spPr>
          <a:xfrm>
            <a:off x="7558285" y="136525"/>
            <a:ext cx="4533900" cy="1237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Train: 100% Synthetic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Test: Real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9CD770-E9B4-10DF-743C-D00842C36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42644"/>
            <a:ext cx="5303203" cy="154358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E0CC49-8192-DC4B-8B39-F271EDF90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12312"/>
            <a:ext cx="5299299" cy="15097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BB0825E-26D9-7999-883D-D3C6DAD26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256" y="4022482"/>
            <a:ext cx="1705985" cy="172529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381A8C0-8597-8FEB-585B-2A58F8757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47" y="2173221"/>
            <a:ext cx="1719194" cy="168747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8211D36-6DDB-AA33-374D-E03D6EF3B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427" y="2173221"/>
            <a:ext cx="1804623" cy="172529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C960DC1-6F80-7EC7-6BB1-083EE3FC98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427" y="4041393"/>
            <a:ext cx="1746340" cy="1687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580A53-17B3-641A-AD0E-782D4E763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256" y="4023733"/>
            <a:ext cx="1705985" cy="1725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B98BDB-4105-5DCD-7328-0DAB505D1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47" y="2174472"/>
            <a:ext cx="1719194" cy="1687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B4750-E294-0798-A6A8-66857D7576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427" y="2174472"/>
            <a:ext cx="1804623" cy="1725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E35AA1-1AE8-23D4-FE0C-FA90C37EFE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427" y="4042644"/>
            <a:ext cx="1746340" cy="168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40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Landmarks - Results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BDABDF-B664-0AD0-3FC9-402D6CD861B1}"/>
              </a:ext>
            </a:extLst>
          </p:cNvPr>
          <p:cNvSpPr txBox="1"/>
          <p:nvPr/>
        </p:nvSpPr>
        <p:spPr>
          <a:xfrm>
            <a:off x="7558285" y="136525"/>
            <a:ext cx="4533900" cy="1237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Train: 100% Synthetic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Test: Real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9DF9717-AF4B-F9FB-46FE-FF383B9F9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04" y="3932437"/>
            <a:ext cx="5003367" cy="14399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2AD160-CE65-D94E-F774-5D54F7069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71" y="2313365"/>
            <a:ext cx="5046229" cy="14452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A862CF5-AB57-F603-C51F-D36FECE45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891" y="2313132"/>
            <a:ext cx="5046229" cy="147483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C17659-614C-AFE3-519B-599A98FF8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71" y="3882240"/>
            <a:ext cx="5046229" cy="14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77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Landmarks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5C7254-6DC3-52DF-ABAC-7EA303DCA399}"/>
              </a:ext>
            </a:extLst>
          </p:cNvPr>
          <p:cNvSpPr txBox="1"/>
          <p:nvPr/>
        </p:nvSpPr>
        <p:spPr>
          <a:xfrm>
            <a:off x="515620" y="2073757"/>
            <a:ext cx="6403340" cy="3187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90% Synthetic + 10% Real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4000 synthetic + 100 real images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~150 epochs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batch_size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 4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=10e-4  -&gt; 10e-6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Optimizer: Adam, weight decay=0.0005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94A1A2-E75D-44FF-4619-D16C659787CF}"/>
              </a:ext>
            </a:extLst>
          </p:cNvPr>
          <p:cNvSpPr txBox="1"/>
          <p:nvPr/>
        </p:nvSpPr>
        <p:spPr>
          <a:xfrm>
            <a:off x="7477542" y="2339807"/>
            <a:ext cx="42595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Trained on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Matpool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GPU Name: NVIDIA Tesla K80</a:t>
            </a: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Training time: ~7h</a:t>
            </a:r>
          </a:p>
          <a:p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Model size: 1.2M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474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Landmarks - Results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967CD89-B950-A98B-88CF-05DB2CD15593}"/>
              </a:ext>
            </a:extLst>
          </p:cNvPr>
          <p:cNvSpPr txBox="1"/>
          <p:nvPr/>
        </p:nvSpPr>
        <p:spPr>
          <a:xfrm>
            <a:off x="7558285" y="111624"/>
            <a:ext cx="4533900" cy="1237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Train: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90% Synthetic + 10% Real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Test: Real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F8022-D62C-69FF-06FB-1C5167143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951598"/>
            <a:ext cx="5910506" cy="17303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FD30D7-E8C7-F3C9-0E1B-CF5DC6A79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5" y="3804629"/>
            <a:ext cx="5903931" cy="17096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A68BF-EE42-6480-ABD5-A35C94C1E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81" y="1929276"/>
            <a:ext cx="5889644" cy="17358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F3D4D2-1D42-0EB7-E6BA-52468BF2D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81" y="3804629"/>
            <a:ext cx="5867400" cy="172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12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24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Landmarks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5C7254-6DC3-52DF-ABAC-7EA303DCA399}"/>
              </a:ext>
            </a:extLst>
          </p:cNvPr>
          <p:cNvSpPr txBox="1"/>
          <p:nvPr/>
        </p:nvSpPr>
        <p:spPr>
          <a:xfrm>
            <a:off x="515620" y="2073757"/>
            <a:ext cx="6403340" cy="3187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60% Synthetic + 40% Real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4000 synthetic + 2000 real images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~100 epochs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batch_size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 4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=10e-4  -&gt; 10e-6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Optimizer: Adam, weight decay=0.0005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94A1A2-E75D-44FF-4619-D16C659787CF}"/>
              </a:ext>
            </a:extLst>
          </p:cNvPr>
          <p:cNvSpPr txBox="1"/>
          <p:nvPr/>
        </p:nvSpPr>
        <p:spPr>
          <a:xfrm>
            <a:off x="7477542" y="2339807"/>
            <a:ext cx="42595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Trained on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Matpool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GPU Name: NVIDIA Tesla K80</a:t>
            </a: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Training time: ~10h</a:t>
            </a:r>
          </a:p>
          <a:p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Model size: 1.2M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92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6480" y="6350001"/>
            <a:ext cx="2631440" cy="377824"/>
          </a:xfrm>
        </p:spPr>
        <p:txBody>
          <a:bodyPr/>
          <a:lstStyle/>
          <a:p>
            <a:fld id="{6D57A321-101A-4A33-BE71-766CCCDDC9A6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Landmarks - Results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1FB529E-AF75-7864-8AE1-6D6E26C51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4" y="1619392"/>
            <a:ext cx="5677232" cy="1657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8EE6EC-63F6-AE1A-4F69-DCABFB265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9" y="3305248"/>
            <a:ext cx="5679414" cy="16436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2BE71F-DC2F-66C7-938F-C2AC7861D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81" y="1624466"/>
            <a:ext cx="5677232" cy="16322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AC8060-994F-3B03-BA38-0F7CAC011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81" y="3284190"/>
            <a:ext cx="5677234" cy="1664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3A3A321-55E7-E7A8-15B4-9AA309DFB6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1" y="5047946"/>
            <a:ext cx="5677230" cy="18100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416657-748C-631D-E0C9-171F78E317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81" y="5092049"/>
            <a:ext cx="5677234" cy="16475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3085C77-8057-6475-9510-18023C7EB169}"/>
              </a:ext>
            </a:extLst>
          </p:cNvPr>
          <p:cNvSpPr txBox="1"/>
          <p:nvPr/>
        </p:nvSpPr>
        <p:spPr>
          <a:xfrm>
            <a:off x="7558285" y="20184"/>
            <a:ext cx="4533900" cy="1237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Train: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60% Synthetic + 40% Real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Test: Real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131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1FD925A-1458-7C97-38B2-7906DAA24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094240"/>
              </p:ext>
            </p:extLst>
          </p:nvPr>
        </p:nvGraphicFramePr>
        <p:xfrm>
          <a:off x="690880" y="1991360"/>
          <a:ext cx="1038352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5880">
                  <a:extLst>
                    <a:ext uri="{9D8B030D-6E8A-4147-A177-3AD203B41FA5}">
                      <a16:colId xmlns:a16="http://schemas.microsoft.com/office/drawing/2014/main" val="307757721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644619546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1534353279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976250958"/>
                    </a:ext>
                  </a:extLst>
                </a:gridCol>
              </a:tblGrid>
              <a:tr h="4592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Point-wise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General Posture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233432"/>
                  </a:ext>
                </a:extLst>
              </a:tr>
              <a:tr h="4592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 Real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9124730"/>
                  </a:ext>
                </a:extLst>
              </a:tr>
              <a:tr h="4592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 Synthetic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Inaccurate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325200"/>
                  </a:ext>
                </a:extLst>
              </a:tr>
              <a:tr h="4592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90% Synthetic + 10% Real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Inaccurate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2819836"/>
                  </a:ext>
                </a:extLst>
              </a:tr>
              <a:tr h="4592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60% Synthetic + 40% Real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17284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FC095BF-7F33-BAA8-81E8-B2ECB63FDD8A}"/>
              </a:ext>
            </a:extLst>
          </p:cNvPr>
          <p:cNvSpPr txBox="1"/>
          <p:nvPr/>
        </p:nvSpPr>
        <p:spPr>
          <a:xfrm>
            <a:off x="553720" y="4443094"/>
            <a:ext cx="10652760" cy="155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Observation: 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Conclusion: In facial landmarks detection tasks, synthetic data might be a good way to augment  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911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Discussion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5C7254-6DC3-52DF-ABAC-7EA303DCA399}"/>
              </a:ext>
            </a:extLst>
          </p:cNvPr>
          <p:cNvSpPr txBox="1"/>
          <p:nvPr/>
        </p:nvSpPr>
        <p:spPr>
          <a:xfrm>
            <a:off x="515620" y="2073757"/>
            <a:ext cx="1024382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Different distributions of training and test data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DC9384-AD16-62E9-6977-C27608A52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843271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F43540-A193-30FF-876D-A7B592772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957849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3F6879-3BFF-ADF8-5C0A-FFDAB750E8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036422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1611A5-A0A0-837B-644D-34884B2CBD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35466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A6999AB-811B-01BC-D4C3-21F3D4B7B9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830665"/>
            <a:ext cx="914400" cy="914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741F5E0-EFB7-BCB7-35E9-F371907768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852670"/>
            <a:ext cx="914400" cy="914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AF535C4-51A1-EAFE-B478-4D3FF8ADE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842986"/>
            <a:ext cx="914400" cy="914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23E40C2-FC88-8612-A398-C9E3845640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025419"/>
            <a:ext cx="914400" cy="914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02598B7-DFEB-E169-FD3B-8BC32950EB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940416"/>
            <a:ext cx="914400" cy="914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59A186-4022-3DBF-50B8-39B1CA3C6C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027210"/>
            <a:ext cx="914400" cy="914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9CA60C0-A883-92FE-6AEC-182E228892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940416"/>
            <a:ext cx="914400" cy="914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FFA0DCC-9C6F-DD71-1750-85173ECDD9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932889"/>
            <a:ext cx="914400" cy="9144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ED83D63-5775-05F9-CF19-FDDEBBCC0D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40416"/>
            <a:ext cx="914400" cy="914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65516DF-06A2-E937-7557-F5E0A84B82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026016"/>
            <a:ext cx="91440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0F31136-7CE2-C50A-243D-6D01DB2A9A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26016"/>
            <a:ext cx="914400" cy="914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DCF63E3-9302-F423-1A06-2CAF55AA9C9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595" y="4890483"/>
            <a:ext cx="914400" cy="914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8E4EAAD-86ED-8E00-F3E5-212B69AEA2D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29" y="4884501"/>
            <a:ext cx="914400" cy="91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48037D5-74F9-3296-604C-2D0557FDA6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121" y="3102391"/>
            <a:ext cx="914400" cy="9144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A8E29D9-1169-D88D-417B-A9764C31029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595" y="3990617"/>
            <a:ext cx="914400" cy="9144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9B4FD82-360C-85CA-1189-779FF45BEF4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39" y="4884697"/>
            <a:ext cx="914400" cy="9144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9315521-F33E-E865-C75A-7FD29313BCB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955" y="4897183"/>
            <a:ext cx="914400" cy="9144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099FA14-C1A9-5193-20FE-A037D9ACCF6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21" y="3076217"/>
            <a:ext cx="914400" cy="9144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2442D04A-8366-9E66-3B85-85896CEB97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065" y="3990617"/>
            <a:ext cx="914400" cy="9144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F36BDE2F-5786-2BFB-68B3-7CD6F7B68F2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21" y="3957849"/>
            <a:ext cx="914400" cy="914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4BA5BF0-DDA9-D9E0-F386-9E64746A998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1" y="3957849"/>
            <a:ext cx="914400" cy="9144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147B9B2-DC85-424A-32D4-B7AF910F733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795" y="3059833"/>
            <a:ext cx="914400" cy="9144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9AF1055-8723-A325-4598-85007B9EDFE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395" y="3043449"/>
            <a:ext cx="914400" cy="9144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1EEFF3C-7A46-65BF-3323-F9C5D27B63D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95" y="3043449"/>
            <a:ext cx="914400" cy="9144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00315ABD-36C5-D9B3-2F5A-D9C09358225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63" y="4890483"/>
            <a:ext cx="914400" cy="9144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13BFEC91-625E-A22A-1DC1-6973F3B4573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465" y="39775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27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Discussion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5C7254-6DC3-52DF-ABAC-7EA303DCA399}"/>
              </a:ext>
            </a:extLst>
          </p:cNvPr>
          <p:cNvSpPr txBox="1"/>
          <p:nvPr/>
        </p:nvSpPr>
        <p:spPr>
          <a:xfrm>
            <a:off x="1109980" y="2204541"/>
            <a:ext cx="10243820" cy="3299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Results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Lack of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quantititive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results: logging failure.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Incompatible dataset size and model depth:</a:t>
            </a:r>
          </a:p>
          <a:p>
            <a:pPr marL="1257300" lvl="2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 10,000 images</a:t>
            </a:r>
          </a:p>
          <a:p>
            <a:pPr marL="1257300" lvl="2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 50 layers network</a:t>
            </a:r>
          </a:p>
        </p:txBody>
      </p:sp>
    </p:spTree>
    <p:extLst>
      <p:ext uri="{BB962C8B-B14F-4D97-AF65-F5344CB8AC3E}">
        <p14:creationId xmlns:p14="http://schemas.microsoft.com/office/powerpoint/2010/main" val="803100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Discussion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1FA811-E530-8403-6F06-4CEF7E0E0380}"/>
              </a:ext>
            </a:extLst>
          </p:cNvPr>
          <p:cNvSpPr txBox="1"/>
          <p:nvPr/>
        </p:nvSpPr>
        <p:spPr>
          <a:xfrm>
            <a:off x="-233680" y="6198165"/>
            <a:ext cx="6096000" cy="316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3"/>
              </a:rPr>
              <a:t>https://arxiv.org/pdf/1711.06753.pdf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70C8CC-DA78-D06C-F6F4-E1CDA2CFAE0A}"/>
              </a:ext>
            </a:extLst>
          </p:cNvPr>
          <p:cNvSpPr txBox="1"/>
          <p:nvPr/>
        </p:nvSpPr>
        <p:spPr>
          <a:xfrm>
            <a:off x="515620" y="1720947"/>
            <a:ext cx="10243820" cy="3956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How to improve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Data Augmentation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Different Network Structures</a:t>
            </a:r>
          </a:p>
          <a:p>
            <a:pPr marL="1257300" lvl="2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MobileNet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Backbone </a:t>
            </a:r>
          </a:p>
          <a:p>
            <a:pPr marL="1257300" lvl="2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Hourglass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BBCC12-0D99-CD41-BF5A-87CD596BC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257" y="4475643"/>
            <a:ext cx="4851720" cy="1155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BDB609-E4B9-550C-3D46-01A4C0E0B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475" y="2028325"/>
            <a:ext cx="4539285" cy="202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8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A63999-CCD8-F5F2-EE3E-573487E2A6FA}"/>
              </a:ext>
            </a:extLst>
          </p:cNvPr>
          <p:cNvSpPr txBox="1">
            <a:spLocks/>
          </p:cNvSpPr>
          <p:nvPr/>
        </p:nvSpPr>
        <p:spPr>
          <a:xfrm>
            <a:off x="6466771" y="3348518"/>
            <a:ext cx="5045744" cy="1116802"/>
          </a:xfrm>
          <a:prstGeom prst="rect">
            <a:avLst/>
          </a:prstGeom>
          <a:noFill/>
          <a:ln w="57150" cap="flat" cmpd="sng" algn="ctr">
            <a:solidFill>
              <a:srgbClr val="8D1526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A162B-D992-D2F3-567D-CFF05BE8C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845"/>
            <a:ext cx="10515600" cy="1325563"/>
          </a:xfrm>
        </p:spPr>
        <p:txBody>
          <a:bodyPr/>
          <a:lstStyle/>
          <a:p>
            <a:r>
              <a:rPr 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87DE7-1D75-440F-AB38-125E795FF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051" y="1727201"/>
            <a:ext cx="5963920" cy="4994274"/>
          </a:xfrm>
        </p:spPr>
        <p:txBody>
          <a:bodyPr>
            <a:normAutofit/>
          </a:bodyPr>
          <a:lstStyle/>
          <a:p>
            <a:pPr marL="11430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Synthetic Facial Data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Controllable production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Accurate annotations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No ethical concerns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Other advantages</a:t>
            </a:r>
            <a:endParaRPr lang="en-US" sz="20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43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Demands for mobility</a:t>
            </a:r>
            <a:endParaRPr lang="en-US" sz="2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Lightweight: consumer devices 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Fast: run i</a:t>
            </a:r>
            <a:r>
              <a:rPr lang="en-US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 real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71FBD-02AD-892E-6D84-38A518BC7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DAD347-FAC3-794B-CA15-CE84464B8394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70234D-0272-F7A7-F9F7-A94ECB8993DB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3C65D2-02E2-60CE-BA82-26F071181612}"/>
              </a:ext>
            </a:extLst>
          </p:cNvPr>
          <p:cNvSpPr txBox="1">
            <a:spLocks/>
          </p:cNvSpPr>
          <p:nvPr/>
        </p:nvSpPr>
        <p:spPr>
          <a:xfrm>
            <a:off x="6344920" y="1747521"/>
            <a:ext cx="4942840" cy="43481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Develop a </a:t>
            </a:r>
            <a:r>
              <a:rPr lang="en-US" sz="2400" b="1" dirty="0">
                <a:solidFill>
                  <a:srgbClr val="A619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Facial landmarks model </a:t>
            </a: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that: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Trains on synthetic facial images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Evaluates on real facial images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Inference on consumer devices 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 real time, FPS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≥ </a:t>
            </a: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F4A368-ACED-8CB9-6335-D7A6B972DD08}"/>
              </a:ext>
            </a:extLst>
          </p:cNvPr>
          <p:cNvSpPr txBox="1">
            <a:spLocks/>
          </p:cNvSpPr>
          <p:nvPr/>
        </p:nvSpPr>
        <p:spPr>
          <a:xfrm>
            <a:off x="6466771" y="4978881"/>
            <a:ext cx="5045744" cy="1116802"/>
          </a:xfrm>
          <a:prstGeom prst="rect">
            <a:avLst/>
          </a:prstGeom>
          <a:noFill/>
          <a:ln w="57150" cap="flat" cmpd="sng" algn="ctr">
            <a:solidFill>
              <a:srgbClr val="8D1526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50B417-6921-9902-BB7D-E8386BE97A37}"/>
              </a:ext>
            </a:extLst>
          </p:cNvPr>
          <p:cNvCxnSpPr>
            <a:cxnSpLocks/>
          </p:cNvCxnSpPr>
          <p:nvPr/>
        </p:nvCxnSpPr>
        <p:spPr>
          <a:xfrm>
            <a:off x="5019040" y="3708400"/>
            <a:ext cx="1219200" cy="0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93A5DA-666E-0CBB-074F-91224BCB01CC}"/>
              </a:ext>
            </a:extLst>
          </p:cNvPr>
          <p:cNvCxnSpPr>
            <a:cxnSpLocks/>
          </p:cNvCxnSpPr>
          <p:nvPr/>
        </p:nvCxnSpPr>
        <p:spPr>
          <a:xfrm>
            <a:off x="5019040" y="5242560"/>
            <a:ext cx="1219200" cy="0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969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5C7254-6DC3-52DF-ABAC-7EA303DCA399}"/>
              </a:ext>
            </a:extLst>
          </p:cNvPr>
          <p:cNvSpPr txBox="1"/>
          <p:nvPr/>
        </p:nvSpPr>
        <p:spPr>
          <a:xfrm>
            <a:off x="384810" y="3118525"/>
            <a:ext cx="3486150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Inference on laptop CPU (Intel Core i7-8550U)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14401-961A-4941-CBE7-8A1583E95CE7}"/>
              </a:ext>
            </a:extLst>
          </p:cNvPr>
          <p:cNvSpPr txBox="1"/>
          <p:nvPr/>
        </p:nvSpPr>
        <p:spPr>
          <a:xfrm>
            <a:off x="6496050" y="3143127"/>
            <a:ext cx="3486150" cy="499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GIF in fig folder</a:t>
            </a:r>
          </a:p>
        </p:txBody>
      </p:sp>
    </p:spTree>
    <p:extLst>
      <p:ext uri="{BB962C8B-B14F-4D97-AF65-F5344CB8AC3E}">
        <p14:creationId xmlns:p14="http://schemas.microsoft.com/office/powerpoint/2010/main" val="2962675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I learned from this project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FB452C-CA9C-3F93-B154-AE94BCF6BD6C}"/>
              </a:ext>
            </a:extLst>
          </p:cNvPr>
          <p:cNvSpPr txBox="1">
            <a:spLocks/>
          </p:cNvSpPr>
          <p:nvPr/>
        </p:nvSpPr>
        <p:spPr>
          <a:xfrm>
            <a:off x="2794000" y="1717593"/>
            <a:ext cx="2727718" cy="19501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A6192E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 Detection Module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(Obtain accurate face crop)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63424-CCC7-22ED-DAD8-9080C7C6361D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5521718" y="2692677"/>
            <a:ext cx="833606" cy="0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D0AA9BD-1BC4-E131-2090-53791431B751}"/>
              </a:ext>
            </a:extLst>
          </p:cNvPr>
          <p:cNvSpPr txBox="1">
            <a:spLocks/>
          </p:cNvSpPr>
          <p:nvPr/>
        </p:nvSpPr>
        <p:spPr>
          <a:xfrm>
            <a:off x="6355324" y="1717593"/>
            <a:ext cx="2801256" cy="19501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A6192E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Landmarks Prediction Module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(Obtain landmark locations)</a:t>
            </a:r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A348D212-8C9A-3AF6-BCFF-2E9BE0230CD3}"/>
              </a:ext>
            </a:extLst>
          </p:cNvPr>
          <p:cNvSpPr txBox="1">
            <a:spLocks/>
          </p:cNvSpPr>
          <p:nvPr/>
        </p:nvSpPr>
        <p:spPr>
          <a:xfrm>
            <a:off x="916220" y="2221543"/>
            <a:ext cx="1300479" cy="9422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A6192E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2D image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FC7AF29-5BAB-BCEB-D3A6-11E60EDE240C}"/>
              </a:ext>
            </a:extLst>
          </p:cNvPr>
          <p:cNvCxnSpPr>
            <a:cxnSpLocks/>
            <a:stCxn id="125" idx="3"/>
            <a:endCxn id="2" idx="1"/>
          </p:cNvCxnSpPr>
          <p:nvPr/>
        </p:nvCxnSpPr>
        <p:spPr>
          <a:xfrm>
            <a:off x="2216699" y="2692677"/>
            <a:ext cx="577301" cy="0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09479D0C-5822-316F-977C-5C1026DA55ED}"/>
              </a:ext>
            </a:extLst>
          </p:cNvPr>
          <p:cNvSpPr txBox="1">
            <a:spLocks/>
          </p:cNvSpPr>
          <p:nvPr/>
        </p:nvSpPr>
        <p:spPr>
          <a:xfrm>
            <a:off x="9690579" y="2221543"/>
            <a:ext cx="1774981" cy="9422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A6192E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 coordinates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A245516-8635-4510-A178-B8CA1D042832}"/>
              </a:ext>
            </a:extLst>
          </p:cNvPr>
          <p:cNvCxnSpPr>
            <a:cxnSpLocks/>
            <a:stCxn id="17" idx="3"/>
            <a:endCxn id="128" idx="1"/>
          </p:cNvCxnSpPr>
          <p:nvPr/>
        </p:nvCxnSpPr>
        <p:spPr>
          <a:xfrm>
            <a:off x="9156580" y="2692677"/>
            <a:ext cx="533999" cy="0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B5DC78-AE89-9430-3931-D2711F02FA81}"/>
              </a:ext>
            </a:extLst>
          </p:cNvPr>
          <p:cNvSpPr txBox="1"/>
          <p:nvPr/>
        </p:nvSpPr>
        <p:spPr>
          <a:xfrm>
            <a:off x="804460" y="3721054"/>
            <a:ext cx="11369040" cy="30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Data matters, quality and quantity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Definitely should experiment with different network architectures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Do some ablation experiments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Always read before action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Training takes time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Logging is a good habit</a:t>
            </a:r>
          </a:p>
        </p:txBody>
      </p:sp>
    </p:spTree>
    <p:extLst>
      <p:ext uri="{BB962C8B-B14F-4D97-AF65-F5344CB8AC3E}">
        <p14:creationId xmlns:p14="http://schemas.microsoft.com/office/powerpoint/2010/main" val="2428415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87DE7-1D75-440F-AB38-125E795FF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519" y="4838661"/>
            <a:ext cx="4544060" cy="1007429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indent="0" algn="ctr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2D H</a:t>
            </a:r>
            <a:r>
              <a:rPr lang="en-US" sz="1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uman facial images </a:t>
            </a:r>
          </a:p>
          <a:p>
            <a:pPr marL="0" marR="0" indent="0" algn="ctr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A619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without</a:t>
            </a:r>
            <a:r>
              <a:rPr lang="en-US" sz="1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depth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71FBD-02AD-892E-6D84-38A518BC7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B382FA-1C36-E2B4-D87A-8720CF189EF0}"/>
              </a:ext>
            </a:extLst>
          </p:cNvPr>
          <p:cNvSpPr txBox="1">
            <a:spLocks/>
          </p:cNvSpPr>
          <p:nvPr/>
        </p:nvSpPr>
        <p:spPr>
          <a:xfrm>
            <a:off x="6809740" y="4838661"/>
            <a:ext cx="4544060" cy="10074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 facial landmarks positions</a:t>
            </a:r>
            <a:endParaRPr 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A800E06-4742-0538-6EF5-AB81147B7C1A}"/>
              </a:ext>
            </a:extLst>
          </p:cNvPr>
          <p:cNvSpPr/>
          <p:nvPr/>
        </p:nvSpPr>
        <p:spPr>
          <a:xfrm>
            <a:off x="5676935" y="5035254"/>
            <a:ext cx="937156" cy="577156"/>
          </a:xfrm>
          <a:prstGeom prst="rightArrow">
            <a:avLst/>
          </a:prstGeom>
          <a:gradFill flip="none" rotWithShape="1">
            <a:gsLst>
              <a:gs pos="0">
                <a:srgbClr val="DAE3F3"/>
              </a:gs>
              <a:gs pos="100000">
                <a:srgbClr val="F8CBA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A38F5E9-81BE-96DA-2540-5FF82431C14D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Inputs &amp; Outputs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0A7752-B82B-1EF4-9893-671587F91AE3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287E681-750E-36EB-4106-C4E92DB47317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2C6264A-032B-EC37-3D12-F11EC5BC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59" y="2070650"/>
            <a:ext cx="10178481" cy="24321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F825262-14C1-A2A5-A218-0B7E4CE5F0F6}"/>
              </a:ext>
            </a:extLst>
          </p:cNvPr>
          <p:cNvSpPr txBox="1"/>
          <p:nvPr/>
        </p:nvSpPr>
        <p:spPr>
          <a:xfrm>
            <a:off x="370770" y="6465984"/>
            <a:ext cx="10642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Graph: Zhang et al. 2018. Joint Voxel and Coordinate Regression for Accurate 3D Facial Landmark Localization. </a:t>
            </a:r>
          </a:p>
        </p:txBody>
      </p:sp>
    </p:spTree>
    <p:extLst>
      <p:ext uri="{BB962C8B-B14F-4D97-AF65-F5344CB8AC3E}">
        <p14:creationId xmlns:p14="http://schemas.microsoft.com/office/powerpoint/2010/main" val="1796139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193F11-1453-E02E-E15E-612EC74E2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329" y="2342312"/>
            <a:ext cx="4971438" cy="31977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AF4BB-9B7B-DAA6-5321-A2AC2A180A78}"/>
              </a:ext>
            </a:extLst>
          </p:cNvPr>
          <p:cNvSpPr txBox="1"/>
          <p:nvPr/>
        </p:nvSpPr>
        <p:spPr>
          <a:xfrm>
            <a:off x="762000" y="2288337"/>
            <a:ext cx="6405492" cy="319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Expected final result: </a:t>
            </a:r>
            <a:r>
              <a:rPr lang="en-US" sz="2400" b="1" dirty="0">
                <a:solidFill>
                  <a:srgbClr val="8D15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Application on consumer devices (desktop demo)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akes human facial images cropped from video frames 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redicts and visualize 3D landmarks in real time at </a:t>
            </a:r>
            <a:r>
              <a:rPr lang="zh-CN" altLang="en-US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≥ </a:t>
            </a:r>
            <a:r>
              <a:rPr lang="en-US" altLang="zh-CN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 FPS</a:t>
            </a:r>
            <a:endParaRPr lang="en-US" sz="16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Inputs &amp; Outputs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6F5A99E-BD62-F591-E548-3C58C7DB0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369" y="2910788"/>
            <a:ext cx="1265387" cy="1374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82FF41-B10C-0673-4131-0D17FA95B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955" y="2910788"/>
            <a:ext cx="1380421" cy="1374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3B3F14-DBCC-2448-DBE3-299AED9CE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568" y="2910788"/>
            <a:ext cx="1265387" cy="13741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9B5AC0-7EF8-1C40-83DF-F3FC5DF7036D}"/>
              </a:ext>
            </a:extLst>
          </p:cNvPr>
          <p:cNvSpPr txBox="1"/>
          <p:nvPr/>
        </p:nvSpPr>
        <p:spPr>
          <a:xfrm>
            <a:off x="8453580" y="5375763"/>
            <a:ext cx="240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Schematic </a:t>
            </a:r>
            <a:r>
              <a:rPr lang="en-US" altLang="zh-CN" dirty="0"/>
              <a:t>figure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241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AF4BB-9B7B-DAA6-5321-A2AC2A180A78}"/>
              </a:ext>
            </a:extLst>
          </p:cNvPr>
          <p:cNvSpPr txBox="1"/>
          <p:nvPr/>
        </p:nvSpPr>
        <p:spPr>
          <a:xfrm>
            <a:off x="838200" y="1733018"/>
            <a:ext cx="7594600" cy="4890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 &amp; Validation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The Face Synthetics dataset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100,000 Synthetic 2D human facial images with 70-point 2D landmarks positions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Test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AFLW2000-3D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2000 Real-world 2D human facial images with image-level 68-point 3D facial landmarks annotations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Datasets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44CC4A7-658C-45AE-ABEA-ED58B6BC1CC2}"/>
              </a:ext>
            </a:extLst>
          </p:cNvPr>
          <p:cNvSpPr txBox="1"/>
          <p:nvPr/>
        </p:nvSpPr>
        <p:spPr>
          <a:xfrm>
            <a:off x="2428240" y="4442857"/>
            <a:ext cx="5476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http://www.cbsr.ia.ac.cn/users/xiangyuzhu/projects/3DDFA/main.htm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D12AC9-2135-9CD1-1A9F-4584E80DDF21}"/>
              </a:ext>
            </a:extLst>
          </p:cNvPr>
          <p:cNvSpPr txBox="1"/>
          <p:nvPr/>
        </p:nvSpPr>
        <p:spPr>
          <a:xfrm>
            <a:off x="4287520" y="2262127"/>
            <a:ext cx="3616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https://github.com/microsoft/FaceSynthetics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96526C-EE6B-DF93-3DCB-951DD3DD1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458" y="1794792"/>
            <a:ext cx="2686342" cy="26480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803D40-2049-1752-DF08-8493FD283970}"/>
              </a:ext>
            </a:extLst>
          </p:cNvPr>
          <p:cNvSpPr txBox="1"/>
          <p:nvPr/>
        </p:nvSpPr>
        <p:spPr>
          <a:xfrm>
            <a:off x="9057640" y="4795230"/>
            <a:ext cx="2296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70-point: 2 extra points in the middle of L and R eye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CCE674-0F2C-C041-5194-25FA0B671835}"/>
              </a:ext>
            </a:extLst>
          </p:cNvPr>
          <p:cNvSpPr/>
          <p:nvPr/>
        </p:nvSpPr>
        <p:spPr>
          <a:xfrm>
            <a:off x="9961880" y="2897188"/>
            <a:ext cx="106680" cy="130492"/>
          </a:xfrm>
          <a:prstGeom prst="ellipse">
            <a:avLst/>
          </a:prstGeom>
          <a:solidFill>
            <a:srgbClr val="8D15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B19D421-0E94-98A6-612B-6C59A3B56BC1}"/>
              </a:ext>
            </a:extLst>
          </p:cNvPr>
          <p:cNvSpPr/>
          <p:nvPr/>
        </p:nvSpPr>
        <p:spPr>
          <a:xfrm>
            <a:off x="10784840" y="2856548"/>
            <a:ext cx="106680" cy="130492"/>
          </a:xfrm>
          <a:prstGeom prst="ellipse">
            <a:avLst/>
          </a:prstGeom>
          <a:solidFill>
            <a:srgbClr val="8D15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4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FB452C-CA9C-3F93-B154-AE94BCF6BD6C}"/>
              </a:ext>
            </a:extLst>
          </p:cNvPr>
          <p:cNvSpPr txBox="1">
            <a:spLocks/>
          </p:cNvSpPr>
          <p:nvPr/>
        </p:nvSpPr>
        <p:spPr>
          <a:xfrm>
            <a:off x="2794000" y="2154472"/>
            <a:ext cx="2727718" cy="3172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A6192E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 Detection Module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(Obtain accurate face crop)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63424-CCC7-22ED-DAD8-9080C7C6361D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5521718" y="3740744"/>
            <a:ext cx="833606" cy="0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D0AA9BD-1BC4-E131-2090-53791431B751}"/>
              </a:ext>
            </a:extLst>
          </p:cNvPr>
          <p:cNvSpPr txBox="1">
            <a:spLocks/>
          </p:cNvSpPr>
          <p:nvPr/>
        </p:nvSpPr>
        <p:spPr>
          <a:xfrm>
            <a:off x="6355324" y="2154472"/>
            <a:ext cx="2801256" cy="3172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A6192E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Landmarks Prediction Module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(Obtain landmark locations)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124D5C1-5273-C383-2319-5D617580DEFD}"/>
              </a:ext>
            </a:extLst>
          </p:cNvPr>
          <p:cNvSpPr txBox="1"/>
          <p:nvPr/>
        </p:nvSpPr>
        <p:spPr>
          <a:xfrm>
            <a:off x="640080" y="6251605"/>
            <a:ext cx="661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Ref: </a:t>
            </a:r>
            <a:r>
              <a:rPr lang="en-US" sz="1200" dirty="0">
                <a:hlinkClick r:id="rId2"/>
              </a:rPr>
              <a:t>https://arxiv.org/pdf/1801.09242.pdf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https://google.github.io/mediapipe/solutions/face_mesh.html</a:t>
            </a:r>
            <a:endParaRPr lang="en-US" sz="1200" dirty="0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A348D212-8C9A-3AF6-BCFF-2E9BE0230CD3}"/>
              </a:ext>
            </a:extLst>
          </p:cNvPr>
          <p:cNvSpPr txBox="1">
            <a:spLocks/>
          </p:cNvSpPr>
          <p:nvPr/>
        </p:nvSpPr>
        <p:spPr>
          <a:xfrm>
            <a:off x="919238" y="2974299"/>
            <a:ext cx="1300479" cy="1532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A6192E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2D image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FC7AF29-5BAB-BCEB-D3A6-11E60EDE240C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216699" y="3740140"/>
            <a:ext cx="577301" cy="604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09479D0C-5822-316F-977C-5C1026DA55ED}"/>
              </a:ext>
            </a:extLst>
          </p:cNvPr>
          <p:cNvSpPr txBox="1">
            <a:spLocks/>
          </p:cNvSpPr>
          <p:nvPr/>
        </p:nvSpPr>
        <p:spPr>
          <a:xfrm>
            <a:off x="9578819" y="2974299"/>
            <a:ext cx="1774981" cy="1532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A6192E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 coordinates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A245516-8635-4510-A178-B8CA1D042832}"/>
              </a:ext>
            </a:extLst>
          </p:cNvPr>
          <p:cNvCxnSpPr>
            <a:cxnSpLocks/>
            <a:stCxn id="17" idx="3"/>
            <a:endCxn id="128" idx="1"/>
          </p:cNvCxnSpPr>
          <p:nvPr/>
        </p:nvCxnSpPr>
        <p:spPr>
          <a:xfrm flipV="1">
            <a:off x="9156580" y="3740742"/>
            <a:ext cx="422239" cy="2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9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 Part 1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FB452C-CA9C-3F93-B154-AE94BCF6BD6C}"/>
              </a:ext>
            </a:extLst>
          </p:cNvPr>
          <p:cNvSpPr txBox="1">
            <a:spLocks/>
          </p:cNvSpPr>
          <p:nvPr/>
        </p:nvSpPr>
        <p:spPr>
          <a:xfrm>
            <a:off x="2794000" y="2154472"/>
            <a:ext cx="2727718" cy="3172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 Detection Module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(Obtain accurate face crop)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63424-CCC7-22ED-DAD8-9080C7C6361D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5521718" y="3740744"/>
            <a:ext cx="833606" cy="0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D0AA9BD-1BC4-E131-2090-53791431B751}"/>
              </a:ext>
            </a:extLst>
          </p:cNvPr>
          <p:cNvSpPr txBox="1">
            <a:spLocks/>
          </p:cNvSpPr>
          <p:nvPr/>
        </p:nvSpPr>
        <p:spPr>
          <a:xfrm>
            <a:off x="6355324" y="2154472"/>
            <a:ext cx="2801256" cy="3172543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 cap="flat" cmpd="sng" algn="ctr">
            <a:solidFill>
              <a:schemeClr val="bg1">
                <a:lumMod val="95000"/>
              </a:schemeClr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Landmarks Prediction Module</a:t>
            </a:r>
          </a:p>
          <a:p>
            <a:r>
              <a:rPr lang="en-US" dirty="0"/>
              <a:t>(Obtain landmark locations)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124D5C1-5273-C383-2319-5D617580DEFD}"/>
              </a:ext>
            </a:extLst>
          </p:cNvPr>
          <p:cNvSpPr txBox="1"/>
          <p:nvPr/>
        </p:nvSpPr>
        <p:spPr>
          <a:xfrm>
            <a:off x="640080" y="6251605"/>
            <a:ext cx="661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Ref: </a:t>
            </a:r>
            <a:r>
              <a:rPr lang="en-US" sz="1200" dirty="0">
                <a:hlinkClick r:id="rId2"/>
              </a:rPr>
              <a:t>https://arxiv.org/pdf/1801.09242.pdf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https://google.github.io/mediapipe/solutions/face_mesh.html</a:t>
            </a:r>
            <a:endParaRPr lang="en-US" sz="1200" dirty="0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A348D212-8C9A-3AF6-BCFF-2E9BE0230CD3}"/>
              </a:ext>
            </a:extLst>
          </p:cNvPr>
          <p:cNvSpPr txBox="1">
            <a:spLocks/>
          </p:cNvSpPr>
          <p:nvPr/>
        </p:nvSpPr>
        <p:spPr>
          <a:xfrm>
            <a:off x="919238" y="2974299"/>
            <a:ext cx="1300479" cy="1532886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 cap="flat" cmpd="sng" algn="ctr">
            <a:solidFill>
              <a:schemeClr val="bg1">
                <a:lumMod val="95000"/>
              </a:schemeClr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2D image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FC7AF29-5BAB-BCEB-D3A6-11E60EDE240C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216699" y="3740140"/>
            <a:ext cx="577301" cy="604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09479D0C-5822-316F-977C-5C1026DA55ED}"/>
              </a:ext>
            </a:extLst>
          </p:cNvPr>
          <p:cNvSpPr txBox="1">
            <a:spLocks/>
          </p:cNvSpPr>
          <p:nvPr/>
        </p:nvSpPr>
        <p:spPr>
          <a:xfrm>
            <a:off x="9578819" y="2974299"/>
            <a:ext cx="1774981" cy="1532886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 cap="flat" cmpd="sng" algn="ctr">
            <a:solidFill>
              <a:schemeClr val="bg1">
                <a:lumMod val="95000"/>
              </a:schemeClr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3D coordinates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A245516-8635-4510-A178-B8CA1D042832}"/>
              </a:ext>
            </a:extLst>
          </p:cNvPr>
          <p:cNvCxnSpPr>
            <a:cxnSpLocks/>
            <a:stCxn id="17" idx="3"/>
            <a:endCxn id="128" idx="1"/>
          </p:cNvCxnSpPr>
          <p:nvPr/>
        </p:nvCxnSpPr>
        <p:spPr>
          <a:xfrm flipV="1">
            <a:off x="9156580" y="3740742"/>
            <a:ext cx="422239" cy="2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530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AF4BB-9B7B-DAA6-5321-A2AC2A180A78}"/>
              </a:ext>
            </a:extLst>
          </p:cNvPr>
          <p:cNvSpPr txBox="1"/>
          <p:nvPr/>
        </p:nvSpPr>
        <p:spPr>
          <a:xfrm>
            <a:off x="482599" y="2052965"/>
            <a:ext cx="4505959" cy="402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 detection module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Classic HOG feature combined with a linear classifier, an image pyramid, and sliding window detection scheme (</a:t>
            </a:r>
            <a:r>
              <a:rPr lang="en-US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dlib</a:t>
            </a: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implementation)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Slow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Facial Detection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3448EA-E6CB-5B19-94C2-BD86FE089853}"/>
              </a:ext>
            </a:extLst>
          </p:cNvPr>
          <p:cNvSpPr txBox="1"/>
          <p:nvPr/>
        </p:nvSpPr>
        <p:spPr>
          <a:xfrm>
            <a:off x="5214619" y="5705812"/>
            <a:ext cx="6365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Avg time for face Detection:              131.67 ms per frame</a:t>
            </a:r>
          </a:p>
          <a:p>
            <a:r>
              <a:rPr lang="en-US" sz="2000" b="1" dirty="0">
                <a:solidFill>
                  <a:srgbClr val="A6192E"/>
                </a:solidFill>
              </a:rPr>
              <a:t>Avg processing rate:                            7.29 FPS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C07A89-858E-46C8-29E8-BF832EEAA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1964672"/>
            <a:ext cx="6449060" cy="36899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0669F1-3E3C-00B4-C8D9-6038EAD7B6C2}"/>
              </a:ext>
            </a:extLst>
          </p:cNvPr>
          <p:cNvSpPr txBox="1"/>
          <p:nvPr/>
        </p:nvSpPr>
        <p:spPr>
          <a:xfrm>
            <a:off x="370771" y="643561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http://dlib.net/face_detector.py.html</a:t>
            </a:r>
          </a:p>
        </p:txBody>
      </p:sp>
    </p:spTree>
    <p:extLst>
      <p:ext uri="{BB962C8B-B14F-4D97-AF65-F5344CB8AC3E}">
        <p14:creationId xmlns:p14="http://schemas.microsoft.com/office/powerpoint/2010/main" val="360657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3155</TotalTime>
  <Words>1211</Words>
  <Application>Microsoft Office PowerPoint</Application>
  <PresentationFormat>Widescreen</PresentationFormat>
  <Paragraphs>303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微软雅黑</vt:lpstr>
      <vt:lpstr>Arial</vt:lpstr>
      <vt:lpstr>Calibri</vt:lpstr>
      <vt:lpstr>Calibri Light</vt:lpstr>
      <vt:lpstr>Wingdings</vt:lpstr>
      <vt:lpstr>Office Theme</vt:lpstr>
      <vt:lpstr>Facial Landmarks Detection with Synthetic Dataset</vt:lpstr>
      <vt:lpstr>Background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Landmarks Detection with Synthetic Dataset</dc:title>
  <dc:creator>Hu Chaoyi</dc:creator>
  <cp:lastModifiedBy>Hu Chaoyi</cp:lastModifiedBy>
  <cp:revision>130</cp:revision>
  <dcterms:created xsi:type="dcterms:W3CDTF">2022-11-14T07:31:09Z</dcterms:created>
  <dcterms:modified xsi:type="dcterms:W3CDTF">2022-12-16T14:44:11Z</dcterms:modified>
</cp:coreProperties>
</file>